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6" r:id="rId3"/>
    <p:sldId id="264" r:id="rId4"/>
    <p:sldId id="256" r:id="rId5"/>
    <p:sldId id="257" r:id="rId6"/>
    <p:sldId id="258" r:id="rId7"/>
    <p:sldId id="259" r:id="rId8"/>
    <p:sldId id="260" r:id="rId9"/>
    <p:sldId id="267"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323" autoAdjust="0"/>
  </p:normalViewPr>
  <p:slideViewPr>
    <p:cSldViewPr>
      <p:cViewPr varScale="1">
        <p:scale>
          <a:sx n="57" d="100"/>
          <a:sy n="57" d="100"/>
        </p:scale>
        <p:origin x="-1242" y="-252"/>
      </p:cViewPr>
      <p:guideLst>
        <p:guide orient="horz" pos="2160"/>
        <p:guide pos="2880"/>
      </p:guideLst>
    </p:cSldViewPr>
  </p:slideViewPr>
  <p:outlineViewPr>
    <p:cViewPr>
      <p:scale>
        <a:sx n="33" d="100"/>
        <a:sy n="33" d="100"/>
      </p:scale>
      <p:origin x="42" y="496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812220B6-B2EB-4ED3-8E72-3A205856F5ED}" type="datetimeFigureOut">
              <a:rPr lang="en-US" smtClean="0"/>
              <a:t>2/15/2018</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96734249-C16E-41FA-A77C-C95C6CD1328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96734249-C16E-41FA-A77C-C95C6CD1328A}" type="slidenum">
              <a:rPr lang="en-US" smtClean="0"/>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96734249-C16E-41FA-A77C-C95C6CD132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96734249-C16E-41FA-A77C-C95C6CD1328A}" type="slidenum">
              <a:rPr lang="en-US" smtClean="0"/>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812220B6-B2EB-4ED3-8E72-3A205856F5ED}" type="datetimeFigureOut">
              <a:rPr lang="en-US" smtClean="0"/>
              <a:t>2/15/2018</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96734249-C16E-41FA-A77C-C95C6CD132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812220B6-B2EB-4ED3-8E72-3A205856F5ED}" type="datetimeFigureOut">
              <a:rPr lang="en-US" smtClean="0"/>
              <a:t>2/15/2018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96734249-C16E-41FA-A77C-C95C6CD132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812220B6-B2EB-4ED3-8E72-3A205856F5ED}" type="datetimeFigureOut">
              <a:rPr lang="en-US" smtClean="0"/>
              <a:t>2/15/2018</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96734249-C16E-41FA-A77C-C95C6CD1328A}" type="slidenum">
              <a:rPr lang="en-US" smtClean="0"/>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2220B6-B2EB-4ED3-8E72-3A205856F5ED}" type="datetimeFigureOut">
              <a:rPr lang="en-US" smtClean="0"/>
              <a:t>2/15/2018</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6734249-C16E-41FA-A77C-C95C6CD132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en-US" dirty="0"/>
          </a:p>
        </p:txBody>
      </p:sp>
      <p:sp>
        <p:nvSpPr>
          <p:cNvPr id="3" name="عنوان فرعي 2"/>
          <p:cNvSpPr>
            <a:spLocks noGrp="1"/>
          </p:cNvSpPr>
          <p:nvPr>
            <p:ph type="subTitle" idx="1"/>
          </p:nvPr>
        </p:nvSpPr>
        <p:spPr/>
        <p:txBody>
          <a:bodyPr/>
          <a:lstStyle/>
          <a:p>
            <a:endParaRPr lang="en-US"/>
          </a:p>
        </p:txBody>
      </p:sp>
      <p:sp>
        <p:nvSpPr>
          <p:cNvPr id="4" name="مستطيل 3"/>
          <p:cNvSpPr/>
          <p:nvPr/>
        </p:nvSpPr>
        <p:spPr>
          <a:xfrm>
            <a:off x="0" y="0"/>
            <a:ext cx="9144000" cy="6858000"/>
          </a:xfrm>
          <a:prstGeom prst="rect">
            <a:avLst/>
          </a:prstGeom>
          <a:solidFill>
            <a:srgbClr val="08A1D9"/>
          </a:solidFill>
          <a:ln w="25400" cap="flat" cmpd="sng" algn="ctr">
            <a:solidFill>
              <a:srgbClr val="08A1D9">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all" spc="0" normalizeH="0" baseline="0" noProof="0" dirty="0" smtClean="0">
                <a:ln>
                  <a:noFill/>
                </a:ln>
                <a:solidFill>
                  <a:srgbClr val="FF0000"/>
                </a:solidFill>
                <a:effectLst/>
                <a:uLnTx/>
                <a:uFillTx/>
                <a:latin typeface="Franklin Gothic Book"/>
                <a:ea typeface="+mn-ea"/>
                <a:cs typeface="+mn-cs"/>
              </a:rPr>
              <a:t>Pathophysiology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400" b="1" i="0" u="none" strike="noStrike" kern="0" cap="all" spc="0" normalizeH="0" baseline="0" noProof="0" dirty="0" smtClean="0">
              <a:ln>
                <a:noFill/>
              </a:ln>
              <a:solidFill>
                <a:srgbClr val="FF0000"/>
              </a:solidFill>
              <a:effectLst/>
              <a:uLnTx/>
              <a:uFillTx/>
              <a:latin typeface="Franklin Gothic Book"/>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Dr.Wasfi</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Dhahir</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4800" b="0" i="0" u="none" strike="noStrike" kern="0" cap="none" spc="0" normalizeH="0" baseline="0" noProof="0" dirty="0" err="1" smtClean="0">
                <a:ln>
                  <a:noFill/>
                </a:ln>
                <a:solidFill>
                  <a:srgbClr val="FFFFFF"/>
                </a:solidFill>
                <a:effectLst/>
                <a:uLnTx/>
                <a:uFillTx/>
                <a:latin typeface="Times New Roman" panose="02020603050405020304" pitchFamily="18" charset="0"/>
                <a:ea typeface="+mn-ea"/>
                <a:cs typeface="Times New Roman" panose="02020603050405020304" pitchFamily="18" charset="0"/>
              </a:rPr>
              <a:t>Abid</a:t>
            </a:r>
            <a:r>
              <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Ali</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4800" b="0"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Department of medical sciences –College of Nursing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University of Basrah  </a:t>
            </a:r>
          </a:p>
        </p:txBody>
      </p:sp>
    </p:spTree>
    <p:extLst>
      <p:ext uri="{BB962C8B-B14F-4D97-AF65-F5344CB8AC3E}">
        <p14:creationId xmlns:p14="http://schemas.microsoft.com/office/powerpoint/2010/main" val="22298343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143001"/>
            <a:ext cx="9144000" cy="4648199"/>
          </a:xfrm>
        </p:spPr>
        <p:style>
          <a:lnRef idx="1">
            <a:schemeClr val="accent1"/>
          </a:lnRef>
          <a:fillRef idx="2">
            <a:schemeClr val="accent1"/>
          </a:fillRef>
          <a:effectRef idx="1">
            <a:schemeClr val="accent1"/>
          </a:effectRef>
          <a:fontRef idx="minor">
            <a:schemeClr val="dk1"/>
          </a:fontRef>
        </p:style>
        <p:txBody>
          <a:bodyPr/>
          <a:lstStyle/>
          <a:p>
            <a:pPr marL="0" algn="just">
              <a:lnSpc>
                <a:spcPct val="115000"/>
              </a:lnSpc>
              <a:spcBef>
                <a:spcPts val="0"/>
              </a:spcBef>
              <a:spcAft>
                <a:spcPts val="1000"/>
              </a:spcAft>
            </a:pPr>
            <a:r>
              <a:rPr lang="en-US" sz="2800" b="1" dirty="0" smtClean="0">
                <a:latin typeface="Times New Roman"/>
                <a:ea typeface="Calibri"/>
                <a:cs typeface="Arial"/>
              </a:rPr>
              <a:t>Apoptosis</a:t>
            </a:r>
            <a:r>
              <a:rPr lang="en-US" sz="2800" dirty="0" smtClean="0">
                <a:latin typeface="Times New Roman"/>
                <a:ea typeface="Calibri"/>
                <a:cs typeface="Arial"/>
              </a:rPr>
              <a:t> </a:t>
            </a:r>
            <a:r>
              <a:rPr lang="en-US" sz="2800" dirty="0">
                <a:latin typeface="Times New Roman"/>
                <a:ea typeface="Calibri"/>
                <a:cs typeface="Arial"/>
              </a:rPr>
              <a:t>is the programmed cell death .It is an energy dependent process mediated by proteolytic enzymes called caspases. The dying cells </a:t>
            </a:r>
            <a:r>
              <a:rPr lang="en-US" sz="2800" b="1" dirty="0">
                <a:latin typeface="Times New Roman"/>
                <a:ea typeface="Calibri"/>
                <a:cs typeface="Arial"/>
              </a:rPr>
              <a:t>shrink</a:t>
            </a:r>
            <a:r>
              <a:rPr lang="en-US" sz="2800" dirty="0">
                <a:latin typeface="Times New Roman"/>
                <a:ea typeface="Calibri"/>
                <a:cs typeface="Arial"/>
              </a:rPr>
              <a:t> and </a:t>
            </a:r>
            <a:r>
              <a:rPr lang="en-US" sz="2800" b="1" dirty="0">
                <a:latin typeface="Times New Roman"/>
                <a:ea typeface="Calibri"/>
                <a:cs typeface="Arial"/>
              </a:rPr>
              <a:t>condense</a:t>
            </a:r>
            <a:r>
              <a:rPr lang="en-US" sz="2800" dirty="0">
                <a:latin typeface="Times New Roman"/>
                <a:ea typeface="Calibri"/>
                <a:cs typeface="Arial"/>
              </a:rPr>
              <a:t> into apoptotic bodies. The cell surface is altered so as to display properties which lead to rapid phagocytosis by macrophages or </a:t>
            </a:r>
            <a:r>
              <a:rPr lang="en-US" sz="2800" dirty="0" smtClean="0">
                <a:latin typeface="Times New Roman"/>
                <a:ea typeface="Calibri"/>
                <a:cs typeface="Arial"/>
              </a:rPr>
              <a:t>neighboring </a:t>
            </a:r>
            <a:r>
              <a:rPr lang="en-US" sz="2800" dirty="0">
                <a:latin typeface="Times New Roman"/>
                <a:ea typeface="Calibri"/>
                <a:cs typeface="Arial"/>
              </a:rPr>
              <a:t>cells. </a:t>
            </a:r>
            <a:endParaRPr lang="en-US" sz="2000" dirty="0">
              <a:latin typeface="Calibri"/>
              <a:ea typeface="Calibri"/>
              <a:cs typeface="Arial"/>
            </a:endParaRPr>
          </a:p>
          <a:p>
            <a:endParaRPr lang="en-US" dirty="0"/>
          </a:p>
        </p:txBody>
      </p:sp>
      <p:sp>
        <p:nvSpPr>
          <p:cNvPr id="3" name="عنوان 2"/>
          <p:cNvSpPr>
            <a:spLocks noGrp="1"/>
          </p:cNvSpPr>
          <p:nvPr>
            <p:ph type="title"/>
          </p:nvPr>
        </p:nvSpPr>
        <p:spPr>
          <a:xfrm>
            <a:off x="76200" y="0"/>
            <a:ext cx="9067800" cy="1066800"/>
          </a:xfrm>
        </p:spPr>
        <p:style>
          <a:lnRef idx="1">
            <a:schemeClr val="accent2"/>
          </a:lnRef>
          <a:fillRef idx="2">
            <a:schemeClr val="accent2"/>
          </a:fillRef>
          <a:effectRef idx="1">
            <a:schemeClr val="accent2"/>
          </a:effectRef>
          <a:fontRef idx="minor">
            <a:schemeClr val="dk1"/>
          </a:fontRef>
        </p:style>
        <p:txBody>
          <a:bodyPr>
            <a:noAutofit/>
          </a:bodyPr>
          <a:lstStyle/>
          <a:p>
            <a:pPr lvl="0" indent="-256032">
              <a:lnSpc>
                <a:spcPct val="115000"/>
              </a:lnSpc>
              <a:spcBef>
                <a:spcPts val="0"/>
              </a:spcBef>
              <a:spcAft>
                <a:spcPts val="1000"/>
              </a:spcAft>
            </a:pPr>
            <a:r>
              <a:rPr lang="en-US" sz="4000" dirty="0" smtClean="0">
                <a:solidFill>
                  <a:prstClr val="black"/>
                </a:solidFill>
                <a:effectLst/>
                <a:latin typeface="Times New Roman"/>
                <a:ea typeface="Calibri"/>
                <a:cs typeface="Arial"/>
              </a:rPr>
              <a:t/>
            </a:r>
            <a:br>
              <a:rPr lang="en-US" sz="4000" dirty="0" smtClean="0">
                <a:solidFill>
                  <a:prstClr val="black"/>
                </a:solidFill>
                <a:effectLst/>
                <a:latin typeface="Times New Roman"/>
                <a:ea typeface="Calibri"/>
                <a:cs typeface="Arial"/>
              </a:rPr>
            </a:br>
            <a:r>
              <a:rPr lang="en-US" sz="4000" dirty="0" smtClean="0">
                <a:solidFill>
                  <a:prstClr val="black"/>
                </a:solidFill>
                <a:effectLst/>
                <a:latin typeface="Times New Roman"/>
                <a:ea typeface="Calibri"/>
                <a:cs typeface="Arial"/>
              </a:rPr>
              <a:t>  2-Apoptosis</a:t>
            </a:r>
            <a:r>
              <a:rPr lang="en-US" sz="4000" b="0" dirty="0">
                <a:solidFill>
                  <a:prstClr val="black"/>
                </a:solidFill>
                <a:effectLst/>
                <a:latin typeface="Calibri"/>
                <a:ea typeface="Calibri"/>
                <a:cs typeface="Arial"/>
              </a:rPr>
              <a:t/>
            </a:r>
            <a:br>
              <a:rPr lang="en-US" sz="4000" b="0" dirty="0">
                <a:solidFill>
                  <a:prstClr val="black"/>
                </a:solidFill>
                <a:effectLst/>
                <a:latin typeface="Calibri"/>
                <a:ea typeface="Calibri"/>
                <a:cs typeface="Arial"/>
              </a:rPr>
            </a:br>
            <a:r>
              <a:rPr lang="en-US" sz="4000" b="0" dirty="0" smtClean="0">
                <a:solidFill>
                  <a:prstClr val="black"/>
                </a:solidFill>
                <a:effectLst/>
                <a:latin typeface="Calibri"/>
                <a:ea typeface="Calibri"/>
                <a:cs typeface="Arial"/>
              </a:rPr>
              <a:t> </a:t>
            </a:r>
            <a:endParaRPr lang="en-US" sz="4000" dirty="0"/>
          </a:p>
        </p:txBody>
      </p:sp>
    </p:spTree>
    <p:extLst>
      <p:ext uri="{BB962C8B-B14F-4D97-AF65-F5344CB8AC3E}">
        <p14:creationId xmlns:p14="http://schemas.microsoft.com/office/powerpoint/2010/main" val="1274036928"/>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143001"/>
            <a:ext cx="9144000" cy="4724400"/>
          </a:xfrm>
        </p:spPr>
        <p:style>
          <a:lnRef idx="1">
            <a:schemeClr val="accent1"/>
          </a:lnRef>
          <a:fillRef idx="2">
            <a:schemeClr val="accent1"/>
          </a:fillRef>
          <a:effectRef idx="1">
            <a:schemeClr val="accent1"/>
          </a:effectRef>
          <a:fontRef idx="minor">
            <a:schemeClr val="dk1"/>
          </a:fontRef>
        </p:style>
        <p:txBody>
          <a:bodyPr/>
          <a:lstStyle/>
          <a:p>
            <a:pPr marL="0" algn="just">
              <a:lnSpc>
                <a:spcPct val="115000"/>
              </a:lnSpc>
              <a:spcBef>
                <a:spcPts val="0"/>
              </a:spcBef>
              <a:spcAft>
                <a:spcPts val="1000"/>
              </a:spcAft>
            </a:pPr>
            <a:r>
              <a:rPr lang="en-US" sz="2800" dirty="0" smtClean="0">
                <a:latin typeface="Times New Roman"/>
                <a:ea typeface="Calibri"/>
                <a:cs typeface="Arial"/>
              </a:rPr>
              <a:t>When </a:t>
            </a:r>
            <a:r>
              <a:rPr lang="en-US" sz="2800" dirty="0">
                <a:latin typeface="Times New Roman"/>
                <a:ea typeface="Calibri"/>
                <a:cs typeface="Arial"/>
              </a:rPr>
              <a:t>a cell is damaged the body will try to repair or replace the cell to continue normal functions. If a cell dies the body will remove it and replace it with another functioning cell, or fill the gap with connective tissue to provide structural support for the remaining cells. The goal of the repair process is to fill a gap caused by the damaged cells to regain structural continuity. </a:t>
            </a:r>
            <a:endParaRPr lang="en-US" sz="2000" dirty="0">
              <a:latin typeface="Calibri"/>
              <a:ea typeface="Calibri"/>
              <a:cs typeface="Arial"/>
            </a:endParaRPr>
          </a:p>
          <a:p>
            <a:endParaRPr lang="en-US" dirty="0"/>
          </a:p>
        </p:txBody>
      </p:sp>
      <p:sp>
        <p:nvSpPr>
          <p:cNvPr id="3" name="عنوان 2"/>
          <p:cNvSpPr>
            <a:spLocks noGrp="1"/>
          </p:cNvSpPr>
          <p:nvPr>
            <p:ph type="title"/>
          </p:nvPr>
        </p:nvSpPr>
        <p:spPr>
          <a:xfrm>
            <a:off x="0" y="0"/>
            <a:ext cx="9144000" cy="1066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indent="-256032" algn="ctr">
              <a:lnSpc>
                <a:spcPct val="115000"/>
              </a:lnSpc>
              <a:spcBef>
                <a:spcPts val="0"/>
              </a:spcBef>
              <a:spcAft>
                <a:spcPts val="1000"/>
              </a:spcAft>
            </a:pPr>
            <a:r>
              <a:rPr lang="en-US" sz="4900" dirty="0" smtClean="0">
                <a:solidFill>
                  <a:prstClr val="black"/>
                </a:solidFill>
                <a:effectLst/>
                <a:latin typeface="Times New Roman"/>
                <a:ea typeface="Calibri"/>
                <a:cs typeface="Arial"/>
              </a:rPr>
              <a:t/>
            </a:r>
            <a:br>
              <a:rPr lang="en-US" sz="4900" dirty="0" smtClean="0">
                <a:solidFill>
                  <a:prstClr val="black"/>
                </a:solidFill>
                <a:effectLst/>
                <a:latin typeface="Times New Roman"/>
                <a:ea typeface="Calibri"/>
                <a:cs typeface="Arial"/>
              </a:rPr>
            </a:br>
            <a:r>
              <a:rPr lang="en-US" sz="4900" dirty="0" smtClean="0">
                <a:solidFill>
                  <a:prstClr val="black"/>
                </a:solidFill>
                <a:effectLst/>
                <a:latin typeface="Times New Roman"/>
                <a:ea typeface="Calibri"/>
                <a:cs typeface="Arial"/>
              </a:rPr>
              <a:t>Repair</a:t>
            </a:r>
            <a:r>
              <a:rPr lang="en-US" sz="2000" b="0" dirty="0">
                <a:solidFill>
                  <a:prstClr val="black"/>
                </a:solidFill>
                <a:effectLst/>
                <a:latin typeface="Calibri"/>
                <a:ea typeface="Calibri"/>
                <a:cs typeface="Arial"/>
              </a:rPr>
              <a:t/>
            </a:r>
            <a:br>
              <a:rPr lang="en-US" sz="2000" b="0" dirty="0">
                <a:solidFill>
                  <a:prstClr val="black"/>
                </a:solidFill>
                <a:effectLst/>
                <a:latin typeface="Calibri"/>
                <a:ea typeface="Calibri"/>
                <a:cs typeface="Arial"/>
              </a:rPr>
            </a:br>
            <a:endParaRPr lang="en-US" dirty="0"/>
          </a:p>
        </p:txBody>
      </p:sp>
    </p:spTree>
    <p:extLst>
      <p:ext uri="{BB962C8B-B14F-4D97-AF65-F5344CB8AC3E}">
        <p14:creationId xmlns:p14="http://schemas.microsoft.com/office/powerpoint/2010/main" val="1663301997"/>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371600"/>
            <a:ext cx="9144000" cy="5486400"/>
          </a:xfrm>
        </p:spPr>
        <p:style>
          <a:lnRef idx="1">
            <a:schemeClr val="accent1"/>
          </a:lnRef>
          <a:fillRef idx="2">
            <a:schemeClr val="accent1"/>
          </a:fillRef>
          <a:effectRef idx="1">
            <a:schemeClr val="accent1"/>
          </a:effectRef>
          <a:fontRef idx="minor">
            <a:schemeClr val="dk1"/>
          </a:fontRef>
        </p:style>
        <p:txBody>
          <a:bodyPr>
            <a:normAutofit/>
          </a:bodyPr>
          <a:lstStyle/>
          <a:p>
            <a:r>
              <a:rPr lang="en-US" sz="2800" b="1" dirty="0" smtClean="0">
                <a:solidFill>
                  <a:srgbClr val="FF0000"/>
                </a:solidFill>
                <a:latin typeface="Times New Roman"/>
                <a:ea typeface="Calibri"/>
              </a:rPr>
              <a:t>Regeneration</a:t>
            </a:r>
            <a:r>
              <a:rPr lang="en-US" sz="2800" dirty="0" smtClean="0">
                <a:latin typeface="Times New Roman"/>
                <a:ea typeface="Calibri"/>
              </a:rPr>
              <a:t> </a:t>
            </a:r>
            <a:r>
              <a:rPr lang="en-US" sz="2800" dirty="0" smtClean="0">
                <a:latin typeface="Times New Roman"/>
                <a:ea typeface="Calibri"/>
              </a:rPr>
              <a:t>:</a:t>
            </a:r>
          </a:p>
          <a:p>
            <a:r>
              <a:rPr lang="en-US" sz="2800" dirty="0" smtClean="0">
                <a:latin typeface="Times New Roman"/>
                <a:ea typeface="Calibri"/>
              </a:rPr>
              <a:t>The </a:t>
            </a:r>
            <a:r>
              <a:rPr lang="en-US" sz="2800" dirty="0" smtClean="0">
                <a:latin typeface="Times New Roman"/>
                <a:ea typeface="Calibri"/>
              </a:rPr>
              <a:t>body can make more cells to replace the damaged cells keeping the organ or tissue intact and fully </a:t>
            </a:r>
            <a:r>
              <a:rPr lang="en-US" sz="2800" dirty="0" smtClean="0">
                <a:latin typeface="Times New Roman"/>
                <a:ea typeface="Calibri"/>
              </a:rPr>
              <a:t>functional.</a:t>
            </a:r>
            <a:endParaRPr lang="en-US" sz="2800" dirty="0" smtClean="0">
              <a:latin typeface="Times New Roman"/>
              <a:ea typeface="Calibri"/>
            </a:endParaRPr>
          </a:p>
          <a:p>
            <a:pPr marL="0" algn="just">
              <a:lnSpc>
                <a:spcPct val="115000"/>
              </a:lnSpc>
              <a:spcBef>
                <a:spcPts val="0"/>
              </a:spcBef>
              <a:spcAft>
                <a:spcPts val="1000"/>
              </a:spcAft>
            </a:pPr>
            <a:r>
              <a:rPr lang="en-US" sz="2800" b="1" dirty="0">
                <a:solidFill>
                  <a:srgbClr val="FF0000"/>
                </a:solidFill>
                <a:latin typeface="Times New Roman"/>
                <a:ea typeface="Calibri"/>
                <a:cs typeface="Arial"/>
              </a:rPr>
              <a:t>Replacement</a:t>
            </a:r>
            <a:endParaRPr lang="en-US" sz="2000" dirty="0">
              <a:solidFill>
                <a:srgbClr val="FF0000"/>
              </a:solidFill>
              <a:latin typeface="Calibri"/>
              <a:ea typeface="Calibri"/>
              <a:cs typeface="Arial"/>
            </a:endParaRPr>
          </a:p>
          <a:p>
            <a:pPr marL="0" algn="just">
              <a:spcBef>
                <a:spcPts val="0"/>
              </a:spcBef>
              <a:spcAft>
                <a:spcPts val="1000"/>
              </a:spcAft>
            </a:pPr>
            <a:r>
              <a:rPr lang="en-US" sz="2800" dirty="0">
                <a:latin typeface="Times New Roman"/>
                <a:ea typeface="Calibri"/>
                <a:cs typeface="Arial"/>
              </a:rPr>
              <a:t>When a cell cannot be regenerated the body will replace it with stromal connective tissue to maintain tissue/organ function. Stromal cells are the cells that support the parenchymal cells in any organ. Fibroblasts, immune </a:t>
            </a:r>
            <a:r>
              <a:rPr lang="en-US" sz="2800" dirty="0" smtClean="0">
                <a:latin typeface="Times New Roman"/>
                <a:ea typeface="Calibri"/>
                <a:cs typeface="Arial"/>
              </a:rPr>
              <a:t>cells </a:t>
            </a:r>
            <a:r>
              <a:rPr lang="en-US" sz="2800" dirty="0">
                <a:latin typeface="Times New Roman"/>
                <a:ea typeface="Calibri"/>
                <a:cs typeface="Arial"/>
              </a:rPr>
              <a:t>and inflammatory cells are the most common types of stromal </a:t>
            </a:r>
            <a:r>
              <a:rPr lang="en-US" sz="2800" dirty="0" smtClean="0">
                <a:latin typeface="Times New Roman"/>
                <a:ea typeface="Calibri"/>
                <a:cs typeface="Arial"/>
              </a:rPr>
              <a:t>cells stress.</a:t>
            </a:r>
            <a:r>
              <a:rPr lang="ar-SA" sz="2800" dirty="0">
                <a:latin typeface="Times New Roman"/>
                <a:ea typeface="Calibri"/>
              </a:rPr>
              <a:t>	</a:t>
            </a:r>
            <a:endParaRPr lang="en-US" sz="2000" dirty="0">
              <a:latin typeface="Calibri"/>
              <a:ea typeface="Calibri"/>
              <a:cs typeface="Arial"/>
            </a:endParaRPr>
          </a:p>
          <a:p>
            <a:endParaRPr lang="en-US" dirty="0"/>
          </a:p>
        </p:txBody>
      </p:sp>
      <p:sp>
        <p:nvSpPr>
          <p:cNvPr id="3" name="عنوان 2"/>
          <p:cNvSpPr>
            <a:spLocks noGrp="1"/>
          </p:cNvSpPr>
          <p:nvPr>
            <p:ph type="title"/>
          </p:nvPr>
        </p:nvSpPr>
        <p:spPr>
          <a:xfrm>
            <a:off x="0" y="0"/>
            <a:ext cx="9144000" cy="1295400"/>
          </a:xfrm>
        </p:spPr>
        <p:style>
          <a:lnRef idx="1">
            <a:schemeClr val="accent2"/>
          </a:lnRef>
          <a:fillRef idx="2">
            <a:schemeClr val="accent2"/>
          </a:fillRef>
          <a:effectRef idx="1">
            <a:schemeClr val="accent2"/>
          </a:effectRef>
          <a:fontRef idx="minor">
            <a:schemeClr val="dk1"/>
          </a:fontRef>
        </p:style>
        <p:txBody>
          <a:bodyPr>
            <a:noAutofit/>
          </a:bodyPr>
          <a:lstStyle/>
          <a:p>
            <a:pPr lvl="0" indent="-256032" algn="ctr">
              <a:lnSpc>
                <a:spcPct val="115000"/>
              </a:lnSpc>
              <a:spcBef>
                <a:spcPts val="0"/>
              </a:spcBef>
              <a:spcAft>
                <a:spcPts val="1000"/>
              </a:spcAft>
            </a:pPr>
            <a:r>
              <a:rPr lang="en-US" sz="2800" dirty="0" smtClean="0">
                <a:solidFill>
                  <a:prstClr val="black"/>
                </a:solidFill>
                <a:effectLst/>
                <a:latin typeface="Times New Roman"/>
                <a:ea typeface="Calibri"/>
                <a:cs typeface="Arial"/>
              </a:rPr>
              <a:t/>
            </a:r>
            <a:br>
              <a:rPr lang="en-US" sz="2800" dirty="0" smtClean="0">
                <a:solidFill>
                  <a:prstClr val="black"/>
                </a:solidFill>
                <a:effectLst/>
                <a:latin typeface="Times New Roman"/>
                <a:ea typeface="Calibri"/>
                <a:cs typeface="Arial"/>
              </a:rPr>
            </a:br>
            <a:r>
              <a:rPr lang="en-US" sz="2800" dirty="0" smtClean="0">
                <a:solidFill>
                  <a:prstClr val="black"/>
                </a:solidFill>
                <a:effectLst/>
                <a:latin typeface="Times New Roman"/>
                <a:ea typeface="Calibri"/>
                <a:cs typeface="Arial"/>
              </a:rPr>
              <a:t>Regeneration  &amp;     </a:t>
            </a:r>
            <a:r>
              <a:rPr lang="en-US" sz="2800" dirty="0" smtClean="0">
                <a:solidFill>
                  <a:schemeClr val="tx1"/>
                </a:solidFill>
                <a:effectLst/>
                <a:latin typeface="Times New Roman"/>
                <a:ea typeface="Calibri"/>
                <a:cs typeface="Arial"/>
              </a:rPr>
              <a:t>Replacement</a:t>
            </a:r>
            <a:r>
              <a:rPr lang="en-US" sz="2000" b="0" dirty="0">
                <a:solidFill>
                  <a:srgbClr val="FF0000"/>
                </a:solidFill>
                <a:effectLst/>
                <a:latin typeface="Calibri"/>
                <a:ea typeface="Calibri"/>
                <a:cs typeface="Arial"/>
              </a:rPr>
              <a:t/>
            </a:r>
            <a:br>
              <a:rPr lang="en-US" sz="2000" b="0" dirty="0">
                <a:solidFill>
                  <a:srgbClr val="FF0000"/>
                </a:solidFill>
                <a:effectLst/>
                <a:latin typeface="Calibri"/>
                <a:ea typeface="Calibri"/>
                <a:cs typeface="Arial"/>
              </a:rPr>
            </a:br>
            <a:r>
              <a:rPr lang="en-US" sz="2800" b="0" dirty="0">
                <a:solidFill>
                  <a:prstClr val="black"/>
                </a:solidFill>
                <a:effectLst/>
                <a:latin typeface="Calibri"/>
                <a:ea typeface="Calibri"/>
                <a:cs typeface="Arial"/>
              </a:rPr>
              <a:t/>
            </a:r>
            <a:br>
              <a:rPr lang="en-US" sz="2800" b="0" dirty="0">
                <a:solidFill>
                  <a:prstClr val="black"/>
                </a:solidFill>
                <a:effectLst/>
                <a:latin typeface="Calibri"/>
                <a:ea typeface="Calibri"/>
                <a:cs typeface="Arial"/>
              </a:rPr>
            </a:br>
            <a:endParaRPr lang="en-US" sz="2800" dirty="0"/>
          </a:p>
        </p:txBody>
      </p:sp>
    </p:spTree>
    <p:extLst>
      <p:ext uri="{BB962C8B-B14F-4D97-AF65-F5344CB8AC3E}">
        <p14:creationId xmlns:p14="http://schemas.microsoft.com/office/powerpoint/2010/main" val="1578337227"/>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endParaRPr lang="en-US" dirty="0"/>
          </a:p>
        </p:txBody>
      </p:sp>
      <p:sp>
        <p:nvSpPr>
          <p:cNvPr id="3" name="عنوان 2"/>
          <p:cNvSpPr>
            <a:spLocks noGrp="1"/>
          </p:cNvSpPr>
          <p:nvPr>
            <p:ph type="title"/>
          </p:nvPr>
        </p:nvSpPr>
        <p:spPr/>
        <p:txBody>
          <a:bodyPr/>
          <a:lstStyle/>
          <a:p>
            <a:endParaRPr lang="en-US"/>
          </a:p>
        </p:txBody>
      </p:sp>
      <p:sp>
        <p:nvSpPr>
          <p:cNvPr id="4" name="عنوان 1"/>
          <p:cNvSpPr txBox="1">
            <a:spLocks/>
          </p:cNvSpPr>
          <p:nvPr/>
        </p:nvSpPr>
        <p:spPr>
          <a:xfrm>
            <a:off x="0" y="0"/>
            <a:ext cx="9213272" cy="7065818"/>
          </a:xfrm>
          <a:prstGeom prst="rect">
            <a:avLst/>
          </a:prstGeom>
          <a:gradFill rotWithShape="1">
            <a:gsLst>
              <a:gs pos="0">
                <a:srgbClr val="08A1D9">
                  <a:shade val="51000"/>
                  <a:satMod val="130000"/>
                </a:srgbClr>
              </a:gs>
              <a:gs pos="80000">
                <a:srgbClr val="08A1D9">
                  <a:shade val="93000"/>
                  <a:satMod val="130000"/>
                </a:srgbClr>
              </a:gs>
              <a:gs pos="100000">
                <a:srgbClr val="08A1D9">
                  <a:shade val="94000"/>
                  <a:satMod val="135000"/>
                </a:srgbClr>
              </a:gs>
            </a:gsLst>
            <a:lin ang="16200000" scaled="0"/>
          </a:gradFill>
          <a:ln w="9525" cap="flat" cmpd="sng" algn="ctr">
            <a:solidFill>
              <a:srgbClr val="08A1D9">
                <a:shade val="95000"/>
                <a:satMod val="105000"/>
              </a:srgbClr>
            </a:solidFill>
            <a:prstDash val="solid"/>
          </a:ln>
          <a:effectLst>
            <a:outerShdw blurRad="40000" dist="23000" dir="5400000" rotWithShape="0">
              <a:srgbClr val="000000">
                <a:alpha val="35000"/>
              </a:srgbClr>
            </a:outerShdw>
          </a:effectLst>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all"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      </a:t>
            </a:r>
            <a:r>
              <a:rPr kumimoji="0" lang="en-US" sz="7200" b="0" i="0" u="none" strike="noStrike" kern="1200" cap="all"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Cell</a:t>
            </a:r>
            <a:r>
              <a:rPr kumimoji="0" lang="en-US" sz="7200" b="0" i="0" u="none" strike="noStrike" kern="1200" cap="all" spc="0" normalizeH="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damage</a:t>
            </a:r>
            <a:endParaRPr kumimoji="0" lang="en-US" sz="7200" b="1" i="0" u="none" strike="noStrike" kern="1200" cap="all"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607469981"/>
      </p:ext>
    </p:extLst>
  </p:cSld>
  <p:clrMapOvr>
    <a:masterClrMapping/>
  </p:clrMapOvr>
  <mc:AlternateContent xmlns:mc="http://schemas.openxmlformats.org/markup-compatibility/2006" xmlns:p14="http://schemas.microsoft.com/office/powerpoint/2010/main">
    <mc:Choice Requires="p14">
      <p:transition p14:dur="5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481328"/>
            <a:ext cx="9144000" cy="4538472"/>
          </a:xfrm>
        </p:spPr>
        <p:style>
          <a:lnRef idx="1">
            <a:schemeClr val="accent1"/>
          </a:lnRef>
          <a:fillRef idx="2">
            <a:schemeClr val="accent1"/>
          </a:fillRef>
          <a:effectRef idx="1">
            <a:schemeClr val="accent1"/>
          </a:effectRef>
          <a:fontRef idx="minor">
            <a:schemeClr val="dk1"/>
          </a:fontRef>
        </p:style>
        <p:txBody>
          <a:bodyPr>
            <a:noAutofit/>
          </a:bodyPr>
          <a:lstStyle/>
          <a:p>
            <a:pPr algn="just">
              <a:lnSpc>
                <a:spcPct val="150000"/>
              </a:lnSpc>
            </a:pPr>
            <a:r>
              <a:rPr lang="en-US" sz="2400" b="1" dirty="0" smtClean="0">
                <a:solidFill>
                  <a:srgbClr val="222222"/>
                </a:solidFill>
                <a:latin typeface="Times New Roman" panose="02020603050405020304" pitchFamily="18" charset="0"/>
                <a:cs typeface="Times New Roman" panose="02020603050405020304" pitchFamily="18" charset="0"/>
              </a:rPr>
              <a:t>Damage</a:t>
            </a:r>
            <a:r>
              <a:rPr lang="en-US" sz="2400" b="1" dirty="0">
                <a:solidFill>
                  <a:srgbClr val="222222"/>
                </a:solidFill>
                <a:latin typeface="Times New Roman" panose="02020603050405020304" pitchFamily="18" charset="0"/>
                <a:cs typeface="Times New Roman" panose="02020603050405020304" pitchFamily="18" charset="0"/>
              </a:rPr>
              <a:t> can occur as a result of an adverse stimulus which disrupts the normal homeostasis of affected cells. Among other causes, this can be due to physical, chemical, infectious, biological, nutritional or immunological factors. Cell </a:t>
            </a:r>
            <a:r>
              <a:rPr lang="en-US" sz="2400" b="1" dirty="0" smtClean="0">
                <a:solidFill>
                  <a:srgbClr val="222222"/>
                </a:solidFill>
                <a:latin typeface="Times New Roman" panose="02020603050405020304" pitchFamily="18" charset="0"/>
                <a:cs typeface="Times New Roman" panose="02020603050405020304" pitchFamily="18" charset="0"/>
              </a:rPr>
              <a:t>damage can </a:t>
            </a:r>
            <a:r>
              <a:rPr lang="en-US" sz="2400" b="1" dirty="0">
                <a:solidFill>
                  <a:srgbClr val="222222"/>
                </a:solidFill>
                <a:latin typeface="Times New Roman" panose="02020603050405020304" pitchFamily="18" charset="0"/>
                <a:cs typeface="Times New Roman" panose="02020603050405020304" pitchFamily="18" charset="0"/>
              </a:rPr>
              <a:t>be reversible or </a:t>
            </a:r>
            <a:r>
              <a:rPr lang="en-US" sz="2400" b="1" dirty="0" smtClean="0">
                <a:solidFill>
                  <a:srgbClr val="222222"/>
                </a:solidFill>
                <a:latin typeface="Times New Roman" panose="02020603050405020304" pitchFamily="18" charset="0"/>
                <a:cs typeface="Times New Roman" panose="02020603050405020304" pitchFamily="18" charset="0"/>
              </a:rPr>
              <a:t>irreversible.</a:t>
            </a:r>
          </a:p>
          <a:p>
            <a:pPr lvl="0">
              <a:lnSpc>
                <a:spcPct val="150000"/>
              </a:lnSpc>
              <a:buClr>
                <a:srgbClr val="2DA2BF"/>
              </a:buClr>
            </a:pPr>
            <a:r>
              <a:rPr lang="en-US" sz="2400" b="1" dirty="0">
                <a:solidFill>
                  <a:prstClr val="black"/>
                </a:solidFill>
                <a:latin typeface="Times New Roman"/>
                <a:ea typeface="Calibri"/>
              </a:rPr>
              <a:t>Some cell damage can be reversed once the stress is removed or if compensatory changes occur. Full function may return to cells but in some cases a degree of injury will remain </a:t>
            </a:r>
          </a:p>
          <a:p>
            <a:pPr algn="just"/>
            <a:endParaRPr lang="en-US" sz="2400" b="1" dirty="0">
              <a:latin typeface="Times New Roman" panose="02020603050405020304" pitchFamily="18" charset="0"/>
              <a:cs typeface="Times New Roman" panose="02020603050405020304" pitchFamily="18" charset="0"/>
            </a:endParaRPr>
          </a:p>
        </p:txBody>
      </p:sp>
      <p:sp>
        <p:nvSpPr>
          <p:cNvPr id="3" name="عنوان 2"/>
          <p:cNvSpPr>
            <a:spLocks noGrp="1"/>
          </p:cNvSpPr>
          <p:nvPr>
            <p:ph type="title"/>
          </p:nvPr>
        </p:nvSpPr>
        <p:spPr>
          <a:xfrm>
            <a:off x="0" y="0"/>
            <a:ext cx="9067800" cy="1417638"/>
          </a:xfrm>
        </p:spPr>
        <p:style>
          <a:lnRef idx="1">
            <a:schemeClr val="accent2"/>
          </a:lnRef>
          <a:fillRef idx="2">
            <a:schemeClr val="accent2"/>
          </a:fillRef>
          <a:effectRef idx="1">
            <a:schemeClr val="accent2"/>
          </a:effectRef>
          <a:fontRef idx="minor">
            <a:schemeClr val="dk1"/>
          </a:fontRef>
        </p:style>
        <p:txBody>
          <a:bodyPr/>
          <a:lstStyle/>
          <a:p>
            <a:pPr algn="ctr"/>
            <a:r>
              <a:rPr lang="en-US" sz="6000" dirty="0">
                <a:solidFill>
                  <a:prstClr val="black"/>
                </a:solidFill>
                <a:effectLst/>
                <a:latin typeface="Times New Roman"/>
                <a:ea typeface="Calibri"/>
                <a:cs typeface="Arial"/>
              </a:rPr>
              <a:t>cell damage</a:t>
            </a:r>
            <a:endParaRPr lang="en-US" dirty="0"/>
          </a:p>
        </p:txBody>
      </p:sp>
    </p:spTree>
    <p:extLst>
      <p:ext uri="{BB962C8B-B14F-4D97-AF65-F5344CB8AC3E}">
        <p14:creationId xmlns:p14="http://schemas.microsoft.com/office/powerpoint/2010/main" val="2087992810"/>
      </p:ext>
    </p:extLst>
  </p:cSld>
  <p:clrMapOvr>
    <a:masterClrMapping/>
  </p:clrMapOvr>
  <mc:AlternateContent xmlns:mc="http://schemas.openxmlformats.org/markup-compatibility/2006" xmlns:p14="http://schemas.microsoft.com/office/powerpoint/2010/main">
    <mc:Choice Requires="p14">
      <p:transition p14:dur="10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محتوى 10"/>
          <p:cNvSpPr>
            <a:spLocks noGrp="1"/>
          </p:cNvSpPr>
          <p:nvPr>
            <p:ph idx="1"/>
          </p:nvPr>
        </p:nvSpPr>
        <p:spPr>
          <a:xfrm>
            <a:off x="0" y="1481329"/>
            <a:ext cx="9144000" cy="4309871"/>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ctr"/>
            <a:r>
              <a:rPr lang="en-US" sz="2800" dirty="0" smtClean="0">
                <a:latin typeface="Times New Roman"/>
                <a:ea typeface="Calibri"/>
              </a:rPr>
              <a:t>.</a:t>
            </a:r>
          </a:p>
          <a:p>
            <a:pPr marL="0" algn="just">
              <a:lnSpc>
                <a:spcPct val="115000"/>
              </a:lnSpc>
              <a:spcBef>
                <a:spcPts val="0"/>
              </a:spcBef>
              <a:spcAft>
                <a:spcPts val="1000"/>
              </a:spcAft>
            </a:pPr>
            <a:r>
              <a:rPr lang="en-US" sz="2800" b="1" dirty="0">
                <a:latin typeface="Times New Roman"/>
                <a:ea typeface="Calibri"/>
                <a:cs typeface="Arial"/>
              </a:rPr>
              <a:t>Reversible</a:t>
            </a:r>
            <a:endParaRPr lang="en-US" sz="2000" dirty="0">
              <a:latin typeface="Calibri"/>
              <a:ea typeface="Calibri"/>
              <a:cs typeface="Arial"/>
            </a:endParaRPr>
          </a:p>
          <a:p>
            <a:pPr marL="0" algn="just">
              <a:lnSpc>
                <a:spcPct val="115000"/>
              </a:lnSpc>
              <a:spcBef>
                <a:spcPts val="0"/>
              </a:spcBef>
              <a:spcAft>
                <a:spcPts val="1000"/>
              </a:spcAft>
            </a:pPr>
            <a:r>
              <a:rPr lang="en-US" sz="2800" dirty="0">
                <a:latin typeface="Times New Roman"/>
                <a:ea typeface="Calibri"/>
                <a:cs typeface="Arial"/>
              </a:rPr>
              <a:t>1-</a:t>
            </a:r>
            <a:r>
              <a:rPr lang="en-US" sz="2800" b="1" dirty="0">
                <a:latin typeface="Times New Roman"/>
                <a:ea typeface="Calibri"/>
                <a:cs typeface="Arial"/>
              </a:rPr>
              <a:t>Cellular </a:t>
            </a:r>
            <a:r>
              <a:rPr lang="en-US" sz="2800" b="1" dirty="0" smtClean="0">
                <a:latin typeface="Times New Roman"/>
                <a:ea typeface="Calibri"/>
                <a:cs typeface="Arial"/>
              </a:rPr>
              <a:t>swelling</a:t>
            </a:r>
            <a:endParaRPr lang="en-US" sz="2800" dirty="0" smtClean="0">
              <a:latin typeface="Times New Roman"/>
              <a:ea typeface="Calibri"/>
            </a:endParaRPr>
          </a:p>
          <a:p>
            <a:pPr algn="just"/>
            <a:r>
              <a:rPr lang="en-US" sz="2800" dirty="0" smtClean="0">
                <a:latin typeface="Times New Roman"/>
                <a:ea typeface="Calibri"/>
              </a:rPr>
              <a:t>      </a:t>
            </a:r>
            <a:r>
              <a:rPr lang="en-US" sz="2800" b="1" dirty="0">
                <a:solidFill>
                  <a:schemeClr val="accent4"/>
                </a:solidFill>
                <a:latin typeface="Times New Roman"/>
                <a:ea typeface="Calibri"/>
              </a:rPr>
              <a:t>Cellular swelling (or cloudy swelling) may occur due to cellular hypoxia, which damages the sodium-potassium membrane pump; it is reversible when the cause is eliminated. When it affects many cells in an organ, it causes some pallor, and increase in weight of the organ</a:t>
            </a:r>
            <a:r>
              <a:rPr lang="en-US" sz="2800" b="1" dirty="0" smtClean="0">
                <a:solidFill>
                  <a:schemeClr val="accent4"/>
                </a:solidFill>
                <a:latin typeface="Times New Roman"/>
                <a:ea typeface="Calibri"/>
              </a:rPr>
              <a:t>                                                      </a:t>
            </a:r>
            <a:r>
              <a:rPr lang="ar-SA" sz="2800" b="1" dirty="0">
                <a:solidFill>
                  <a:schemeClr val="accent4"/>
                </a:solidFill>
                <a:latin typeface="Times New Roman"/>
                <a:ea typeface="Calibri"/>
              </a:rPr>
              <a:t>.</a:t>
            </a:r>
            <a:endParaRPr lang="en-US" b="1" dirty="0">
              <a:solidFill>
                <a:schemeClr val="accent4"/>
              </a:solidFill>
            </a:endParaRPr>
          </a:p>
        </p:txBody>
      </p:sp>
      <p:sp>
        <p:nvSpPr>
          <p:cNvPr id="10" name="عنوان 9"/>
          <p:cNvSpPr>
            <a:spLocks noGrp="1"/>
          </p:cNvSpPr>
          <p:nvPr>
            <p:ph type="title"/>
          </p:nvPr>
        </p:nvSpPr>
        <p:spPr>
          <a:xfrm>
            <a:off x="0" y="0"/>
            <a:ext cx="9067800" cy="1371600"/>
          </a:xfrm>
        </p:spPr>
        <p:style>
          <a:lnRef idx="1">
            <a:schemeClr val="accent2"/>
          </a:lnRef>
          <a:fillRef idx="2">
            <a:schemeClr val="accent2"/>
          </a:fillRef>
          <a:effectRef idx="1">
            <a:schemeClr val="accent2"/>
          </a:effectRef>
          <a:fontRef idx="minor">
            <a:schemeClr val="dk1"/>
          </a:fontRef>
        </p:style>
        <p:txBody>
          <a:bodyPr>
            <a:noAutofit/>
          </a:bodyPr>
          <a:lstStyle/>
          <a:p>
            <a:pPr marL="0" marR="0" algn="ctr" rtl="1">
              <a:lnSpc>
                <a:spcPct val="150000"/>
              </a:lnSpc>
              <a:spcBef>
                <a:spcPts val="0"/>
              </a:spcBef>
              <a:spcAft>
                <a:spcPts val="0"/>
              </a:spcAft>
            </a:pPr>
            <a:r>
              <a:rPr lang="en-US" sz="3600" dirty="0">
                <a:solidFill>
                  <a:schemeClr val="tx1"/>
                </a:solidFill>
                <a:effectLst/>
                <a:latin typeface="Times New Roman"/>
                <a:ea typeface="Calibri"/>
              </a:rPr>
              <a:t>Reversible  and irreversible  cell injury</a:t>
            </a:r>
            <a:endParaRPr lang="en-US" sz="3600" dirty="0">
              <a:solidFill>
                <a:schemeClr val="tx1"/>
              </a:solidFill>
              <a:effectLst/>
              <a:latin typeface="Calibri"/>
              <a:ea typeface="Calibri"/>
              <a:cs typeface="Arial"/>
            </a:endParaRPr>
          </a:p>
        </p:txBody>
      </p:sp>
    </p:spTree>
    <p:extLst>
      <p:ext uri="{BB962C8B-B14F-4D97-AF65-F5344CB8AC3E}">
        <p14:creationId xmlns:p14="http://schemas.microsoft.com/office/powerpoint/2010/main" val="131155095"/>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bg/>
                                          </p:spTgt>
                                        </p:tgtEl>
                                        <p:attrNameLst>
                                          <p:attrName>style.visibility</p:attrName>
                                        </p:attrNameLst>
                                      </p:cBhvr>
                                      <p:to>
                                        <p:strVal val="visible"/>
                                      </p:to>
                                    </p:set>
                                    <p:animEffect transition="in" filter="fade">
                                      <p:cBhvr>
                                        <p:cTn id="7" dur="100"/>
                                        <p:tgtEl>
                                          <p:spTgt spid="11">
                                            <p:bg/>
                                          </p:spTgt>
                                        </p:tgtEl>
                                      </p:cBhvr>
                                    </p:animEffect>
                                    <p:anim calcmode="lin" valueType="num">
                                      <p:cBhvr>
                                        <p:cTn id="8" dur="100" fill="hold"/>
                                        <p:tgtEl>
                                          <p:spTgt spid="11">
                                            <p:bg/>
                                          </p:spTgt>
                                        </p:tgtEl>
                                        <p:attrNameLst>
                                          <p:attrName>ppt_x</p:attrName>
                                        </p:attrNameLst>
                                      </p:cBhvr>
                                      <p:tavLst>
                                        <p:tav tm="0">
                                          <p:val>
                                            <p:strVal val="#ppt_x"/>
                                          </p:val>
                                        </p:tav>
                                        <p:tav tm="100000">
                                          <p:val>
                                            <p:strVal val="#ppt_x"/>
                                          </p:val>
                                        </p:tav>
                                      </p:tavLst>
                                    </p:anim>
                                    <p:anim calcmode="lin" valueType="num">
                                      <p:cBhvr>
                                        <p:cTn id="9" dur="100" fill="hold"/>
                                        <p:tgtEl>
                                          <p:spTgt spid="11">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100"/>
                                        <p:tgtEl>
                                          <p:spTgt spid="11">
                                            <p:txEl>
                                              <p:pRg st="0" end="0"/>
                                            </p:txEl>
                                          </p:spTgt>
                                        </p:tgtEl>
                                      </p:cBhvr>
                                    </p:animEffect>
                                    <p:anim calcmode="lin" valueType="num">
                                      <p:cBhvr>
                                        <p:cTn id="15" dur="1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6" dur="1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animEffect transition="in" filter="fade">
                                      <p:cBhvr>
                                        <p:cTn id="21" dur="100"/>
                                        <p:tgtEl>
                                          <p:spTgt spid="11">
                                            <p:txEl>
                                              <p:pRg st="1" end="1"/>
                                            </p:txEl>
                                          </p:spTgt>
                                        </p:tgtEl>
                                      </p:cBhvr>
                                    </p:animEffect>
                                    <p:anim calcmode="lin" valueType="num">
                                      <p:cBhvr>
                                        <p:cTn id="22" dur="1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3" dur="1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100"/>
                                        <p:tgtEl>
                                          <p:spTgt spid="11">
                                            <p:txEl>
                                              <p:pRg st="2" end="2"/>
                                            </p:txEl>
                                          </p:spTgt>
                                        </p:tgtEl>
                                      </p:cBhvr>
                                    </p:animEffect>
                                    <p:anim calcmode="lin" valueType="num">
                                      <p:cBhvr>
                                        <p:cTn id="29" dur="1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0" dur="1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3" end="3"/>
                                            </p:txEl>
                                          </p:spTgt>
                                        </p:tgtEl>
                                        <p:attrNameLst>
                                          <p:attrName>style.visibility</p:attrName>
                                        </p:attrNameLst>
                                      </p:cBhvr>
                                      <p:to>
                                        <p:strVal val="visible"/>
                                      </p:to>
                                    </p:set>
                                    <p:animEffect transition="in" filter="fade">
                                      <p:cBhvr>
                                        <p:cTn id="35" dur="100"/>
                                        <p:tgtEl>
                                          <p:spTgt spid="11">
                                            <p:txEl>
                                              <p:pRg st="3" end="3"/>
                                            </p:txEl>
                                          </p:spTgt>
                                        </p:tgtEl>
                                      </p:cBhvr>
                                    </p:animEffect>
                                    <p:anim calcmode="lin" valueType="num">
                                      <p:cBhvr>
                                        <p:cTn id="36" dur="1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7" dur="1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481328"/>
            <a:ext cx="9144000" cy="4525963"/>
          </a:xfrm>
        </p:spPr>
        <p:style>
          <a:lnRef idx="1">
            <a:schemeClr val="accent1"/>
          </a:lnRef>
          <a:fillRef idx="2">
            <a:schemeClr val="accent1"/>
          </a:fillRef>
          <a:effectRef idx="1">
            <a:schemeClr val="accent1"/>
          </a:effectRef>
          <a:fontRef idx="minor">
            <a:schemeClr val="dk1"/>
          </a:fontRef>
        </p:style>
        <p:txBody>
          <a:bodyPr/>
          <a:lstStyle/>
          <a:p>
            <a:pPr marL="0" algn="just">
              <a:lnSpc>
                <a:spcPct val="115000"/>
              </a:lnSpc>
              <a:spcBef>
                <a:spcPts val="0"/>
              </a:spcBef>
            </a:pPr>
            <a:r>
              <a:rPr lang="en-US" sz="2800" dirty="0" smtClean="0">
                <a:latin typeface="Times New Roman"/>
                <a:ea typeface="Calibri"/>
                <a:cs typeface="Arial"/>
              </a:rPr>
              <a:t>Bleeding</a:t>
            </a:r>
            <a:endParaRPr lang="en-US" sz="2000" dirty="0">
              <a:latin typeface="Calibri"/>
              <a:ea typeface="Calibri"/>
              <a:cs typeface="Arial"/>
            </a:endParaRPr>
          </a:p>
          <a:p>
            <a:pPr marL="0" algn="just">
              <a:lnSpc>
                <a:spcPct val="115000"/>
              </a:lnSpc>
              <a:spcBef>
                <a:spcPts val="0"/>
              </a:spcBef>
            </a:pPr>
            <a:r>
              <a:rPr lang="en-US" sz="2800" dirty="0" smtClean="0">
                <a:latin typeface="Times New Roman"/>
                <a:ea typeface="Calibri"/>
                <a:cs typeface="Arial"/>
              </a:rPr>
              <a:t>Blunting</a:t>
            </a:r>
            <a:endParaRPr lang="en-US" sz="2000" dirty="0">
              <a:latin typeface="Calibri"/>
              <a:ea typeface="Calibri"/>
              <a:cs typeface="Arial"/>
            </a:endParaRPr>
          </a:p>
          <a:p>
            <a:pPr marL="0" algn="just">
              <a:lnSpc>
                <a:spcPct val="115000"/>
              </a:lnSpc>
              <a:spcBef>
                <a:spcPts val="0"/>
              </a:spcBef>
            </a:pPr>
            <a:r>
              <a:rPr lang="en-US" sz="2800" dirty="0" smtClean="0">
                <a:latin typeface="Times New Roman"/>
                <a:ea typeface="Calibri"/>
                <a:cs typeface="Arial"/>
              </a:rPr>
              <a:t>distortion </a:t>
            </a:r>
            <a:r>
              <a:rPr lang="en-US" sz="2800" dirty="0">
                <a:latin typeface="Times New Roman"/>
                <a:ea typeface="Calibri"/>
                <a:cs typeface="Arial"/>
              </a:rPr>
              <a:t>of microvilli</a:t>
            </a:r>
            <a:endParaRPr lang="en-US" sz="2000" dirty="0">
              <a:latin typeface="Calibri"/>
              <a:ea typeface="Calibri"/>
              <a:cs typeface="Arial"/>
            </a:endParaRPr>
          </a:p>
          <a:p>
            <a:pPr marL="0" algn="just">
              <a:lnSpc>
                <a:spcPct val="115000"/>
              </a:lnSpc>
              <a:spcBef>
                <a:spcPts val="0"/>
              </a:spcBef>
            </a:pPr>
            <a:r>
              <a:rPr lang="en-US" sz="2800" dirty="0" smtClean="0">
                <a:latin typeface="Times New Roman"/>
                <a:ea typeface="Calibri"/>
                <a:cs typeface="Arial"/>
              </a:rPr>
              <a:t>loosening </a:t>
            </a:r>
            <a:r>
              <a:rPr lang="en-US" sz="2800" dirty="0">
                <a:latin typeface="Times New Roman"/>
                <a:ea typeface="Calibri"/>
                <a:cs typeface="Arial"/>
              </a:rPr>
              <a:t>of intercellular attachments</a:t>
            </a:r>
            <a:endParaRPr lang="en-US" sz="2000" dirty="0">
              <a:latin typeface="Calibri"/>
              <a:ea typeface="Calibri"/>
              <a:cs typeface="Arial"/>
            </a:endParaRPr>
          </a:p>
          <a:p>
            <a:pPr marL="0" algn="just">
              <a:lnSpc>
                <a:spcPct val="115000"/>
              </a:lnSpc>
              <a:spcBef>
                <a:spcPts val="0"/>
              </a:spcBef>
            </a:pPr>
            <a:r>
              <a:rPr lang="en-US" sz="2800" dirty="0" smtClean="0">
                <a:latin typeface="Times New Roman"/>
                <a:ea typeface="Calibri"/>
                <a:cs typeface="Arial"/>
              </a:rPr>
              <a:t>mitochondrial </a:t>
            </a:r>
            <a:r>
              <a:rPr lang="en-US" sz="2800" dirty="0">
                <a:latin typeface="Times New Roman"/>
                <a:ea typeface="Calibri"/>
                <a:cs typeface="Arial"/>
              </a:rPr>
              <a:t>changes</a:t>
            </a:r>
            <a:endParaRPr lang="en-US" sz="2000" dirty="0">
              <a:latin typeface="Calibri"/>
              <a:ea typeface="Calibri"/>
              <a:cs typeface="Arial"/>
            </a:endParaRPr>
          </a:p>
          <a:p>
            <a:pPr marL="0" indent="0" algn="just">
              <a:lnSpc>
                <a:spcPct val="115000"/>
              </a:lnSpc>
              <a:spcBef>
                <a:spcPts val="0"/>
              </a:spcBef>
              <a:buNone/>
            </a:pPr>
            <a:r>
              <a:rPr lang="en-US" sz="2800" dirty="0" smtClean="0">
                <a:latin typeface="Times New Roman"/>
                <a:ea typeface="Calibri"/>
                <a:cs typeface="Arial"/>
              </a:rPr>
              <a:t> </a:t>
            </a:r>
            <a:r>
              <a:rPr lang="en-US" sz="2800" dirty="0">
                <a:latin typeface="Times New Roman"/>
                <a:ea typeface="Calibri"/>
                <a:cs typeface="Arial"/>
              </a:rPr>
              <a:t>dilation of the endoplasmic reticulum</a:t>
            </a:r>
            <a:endParaRPr lang="en-US" sz="2000" dirty="0">
              <a:latin typeface="Calibri"/>
              <a:ea typeface="Calibri"/>
              <a:cs typeface="Arial"/>
            </a:endParaRPr>
          </a:p>
          <a:p>
            <a:pPr marL="109728" indent="0">
              <a:buNone/>
            </a:pPr>
            <a:endParaRPr lang="en-US" dirty="0"/>
          </a:p>
        </p:txBody>
      </p:sp>
      <p:sp>
        <p:nvSpPr>
          <p:cNvPr id="3" name="عنوان 2"/>
          <p:cNvSpPr>
            <a:spLocks noGrp="1"/>
          </p:cNvSpPr>
          <p:nvPr>
            <p:ph type="title"/>
          </p:nvPr>
        </p:nvSpPr>
        <p:spPr>
          <a:xfrm>
            <a:off x="0" y="0"/>
            <a:ext cx="9144000" cy="1417638"/>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en-US" sz="2800" dirty="0">
                <a:solidFill>
                  <a:schemeClr val="tx1"/>
                </a:solidFill>
                <a:effectLst/>
                <a:latin typeface="Times New Roman"/>
                <a:ea typeface="Calibri"/>
              </a:rPr>
              <a:t>The ultrastructural changes of reversible cell injury include</a:t>
            </a:r>
            <a:endParaRPr lang="en-US" sz="2800" dirty="0">
              <a:solidFill>
                <a:schemeClr val="tx1"/>
              </a:solidFill>
            </a:endParaRPr>
          </a:p>
        </p:txBody>
      </p:sp>
    </p:spTree>
    <p:extLst>
      <p:ext uri="{BB962C8B-B14F-4D97-AF65-F5344CB8AC3E}">
        <p14:creationId xmlns:p14="http://schemas.microsoft.com/office/powerpoint/2010/main" val="3104323896"/>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Effect transition="in" filter="fade">
                                      <p:cBhvr>
                                        <p:cTn id="49" dur="1000"/>
                                        <p:tgtEl>
                                          <p:spTgt spid="2">
                                            <p:txEl>
                                              <p:pRg st="5" end="5"/>
                                            </p:txEl>
                                          </p:spTgt>
                                        </p:tgtEl>
                                      </p:cBhvr>
                                    </p:animEffect>
                                    <p:anim calcmode="lin" valueType="num">
                                      <p:cBhvr>
                                        <p:cTn id="5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76200" y="0"/>
            <a:ext cx="9067800" cy="5867401"/>
          </a:xfrm>
        </p:spPr>
        <p:style>
          <a:lnRef idx="1">
            <a:schemeClr val="accent1"/>
          </a:lnRef>
          <a:fillRef idx="2">
            <a:schemeClr val="accent1"/>
          </a:fillRef>
          <a:effectRef idx="1">
            <a:schemeClr val="accent1"/>
          </a:effectRef>
          <a:fontRef idx="minor">
            <a:schemeClr val="dk1"/>
          </a:fontRef>
        </p:style>
        <p:txBody>
          <a:bodyPr/>
          <a:lstStyle/>
          <a:p>
            <a:pPr marL="0" algn="just">
              <a:lnSpc>
                <a:spcPct val="115000"/>
              </a:lnSpc>
              <a:spcBef>
                <a:spcPts val="0"/>
              </a:spcBef>
              <a:spcAft>
                <a:spcPts val="1000"/>
              </a:spcAft>
            </a:pPr>
            <a:r>
              <a:rPr lang="en-US" sz="2800" b="1" dirty="0">
                <a:latin typeface="Times New Roman"/>
                <a:ea typeface="Calibri"/>
                <a:cs typeface="Arial"/>
              </a:rPr>
              <a:t>2- Fatty change</a:t>
            </a:r>
            <a:endParaRPr lang="en-US" sz="2000" dirty="0">
              <a:latin typeface="Calibri"/>
              <a:ea typeface="Calibri"/>
              <a:cs typeface="Arial"/>
            </a:endParaRPr>
          </a:p>
          <a:p>
            <a:pPr algn="just"/>
            <a:r>
              <a:rPr lang="en-US" sz="2800" dirty="0">
                <a:latin typeface="Times New Roman"/>
                <a:ea typeface="Calibri"/>
              </a:rPr>
              <a:t>The cell has been damaged and is unable to adequately metabolize fat. </a:t>
            </a:r>
            <a:r>
              <a:rPr lang="en-US" sz="2800" b="1" dirty="0">
                <a:latin typeface="Times New Roman"/>
                <a:ea typeface="Calibri"/>
              </a:rPr>
              <a:t>Small vacuoles of fat accumulate</a:t>
            </a:r>
            <a:r>
              <a:rPr lang="en-US" sz="2800" dirty="0">
                <a:latin typeface="Times New Roman"/>
                <a:ea typeface="Calibri"/>
              </a:rPr>
              <a:t> within cytoplasm. In the liver, the enlargement of hepatocytes due to fatty change may compress adjacent bile canaliculi, leading to </a:t>
            </a:r>
            <a:r>
              <a:rPr lang="en-US" sz="2800" b="1" dirty="0">
                <a:latin typeface="Times New Roman"/>
                <a:ea typeface="Calibri"/>
              </a:rPr>
              <a:t>cholestasis</a:t>
            </a:r>
            <a:r>
              <a:rPr lang="en-US" sz="2800" dirty="0">
                <a:latin typeface="Times New Roman"/>
                <a:ea typeface="Calibri"/>
              </a:rPr>
              <a:t>. Depending on the cause and severity of the lipid </a:t>
            </a:r>
            <a:r>
              <a:rPr lang="en-US" sz="2800" dirty="0" smtClean="0">
                <a:latin typeface="Times New Roman"/>
                <a:ea typeface="Calibri"/>
              </a:rPr>
              <a:t>accumulation</a:t>
            </a:r>
            <a:r>
              <a:rPr lang="en-US" sz="2800" b="1" dirty="0" smtClean="0">
                <a:latin typeface="Times New Roman"/>
                <a:ea typeface="Calibri"/>
              </a:rPr>
              <a:t>.</a:t>
            </a:r>
          </a:p>
          <a:p>
            <a:pPr algn="just"/>
            <a:endParaRPr lang="en-US" sz="2800" b="1" dirty="0" smtClean="0">
              <a:latin typeface="Times New Roman"/>
              <a:ea typeface="Calibri"/>
            </a:endParaRPr>
          </a:p>
          <a:p>
            <a:pPr algn="just"/>
            <a:r>
              <a:rPr lang="en-US" sz="2800" b="1" dirty="0">
                <a:solidFill>
                  <a:srgbClr val="FF0000"/>
                </a:solidFill>
                <a:latin typeface="Times New Roman"/>
                <a:ea typeface="Calibri"/>
              </a:rPr>
              <a:t>fatty change is generally reversible.</a:t>
            </a:r>
            <a:r>
              <a:rPr lang="en-US" sz="2800" dirty="0">
                <a:solidFill>
                  <a:srgbClr val="FF0000"/>
                </a:solidFill>
                <a:latin typeface="Times New Roman"/>
                <a:ea typeface="Calibri"/>
              </a:rPr>
              <a:t> </a:t>
            </a:r>
            <a:r>
              <a:rPr lang="en-US" sz="2800" b="1" dirty="0">
                <a:solidFill>
                  <a:srgbClr val="FF0000"/>
                </a:solidFill>
                <a:latin typeface="Times New Roman"/>
                <a:ea typeface="Calibri"/>
              </a:rPr>
              <a:t>Fatty Change</a:t>
            </a:r>
            <a:r>
              <a:rPr lang="en-US" sz="2800" dirty="0">
                <a:solidFill>
                  <a:srgbClr val="FF0000"/>
                </a:solidFill>
                <a:latin typeface="Times New Roman"/>
                <a:ea typeface="Calibri"/>
              </a:rPr>
              <a:t> </a:t>
            </a:r>
            <a:r>
              <a:rPr lang="en-US" sz="2800" dirty="0">
                <a:solidFill>
                  <a:schemeClr val="tx1"/>
                </a:solidFill>
                <a:latin typeface="Times New Roman"/>
                <a:ea typeface="Calibri"/>
              </a:rPr>
              <a:t>is also known as</a:t>
            </a:r>
            <a:r>
              <a:rPr lang="en-US" sz="2800" dirty="0">
                <a:solidFill>
                  <a:srgbClr val="FF0000"/>
                </a:solidFill>
                <a:latin typeface="Times New Roman"/>
                <a:ea typeface="Calibri"/>
              </a:rPr>
              <a:t> </a:t>
            </a:r>
            <a:r>
              <a:rPr lang="en-US" sz="2800" b="1" dirty="0">
                <a:solidFill>
                  <a:srgbClr val="FF0000"/>
                </a:solidFill>
                <a:latin typeface="Times New Roman"/>
                <a:ea typeface="Calibri"/>
              </a:rPr>
              <a:t>fatty degeneration</a:t>
            </a:r>
            <a:r>
              <a:rPr lang="en-US" sz="2800" dirty="0">
                <a:solidFill>
                  <a:srgbClr val="FF0000"/>
                </a:solidFill>
                <a:latin typeface="Times New Roman"/>
                <a:ea typeface="Calibri"/>
              </a:rPr>
              <a:t>, </a:t>
            </a:r>
            <a:r>
              <a:rPr lang="en-US" sz="2800" b="1" dirty="0">
                <a:solidFill>
                  <a:srgbClr val="FF0000"/>
                </a:solidFill>
                <a:latin typeface="Times New Roman"/>
                <a:ea typeface="Calibri"/>
              </a:rPr>
              <a:t>fatty metamorphosis</a:t>
            </a:r>
            <a:r>
              <a:rPr lang="en-US" sz="2800" dirty="0">
                <a:solidFill>
                  <a:srgbClr val="FF0000"/>
                </a:solidFill>
                <a:latin typeface="Times New Roman"/>
                <a:ea typeface="Calibri"/>
              </a:rPr>
              <a:t>, or fatty </a:t>
            </a:r>
            <a:r>
              <a:rPr lang="en-US" sz="2800" b="1" dirty="0">
                <a:solidFill>
                  <a:srgbClr val="FF0000"/>
                </a:solidFill>
                <a:latin typeface="Times New Roman"/>
                <a:ea typeface="Calibri"/>
              </a:rPr>
              <a:t>steatosis</a:t>
            </a:r>
            <a:r>
              <a:rPr lang="en-US" sz="2800" b="1" dirty="0">
                <a:latin typeface="Times New Roman"/>
                <a:ea typeface="Calibri"/>
              </a:rPr>
              <a:t>.</a:t>
            </a:r>
            <a:endParaRPr lang="en-US" dirty="0"/>
          </a:p>
        </p:txBody>
      </p:sp>
    </p:spTree>
    <p:extLst>
      <p:ext uri="{BB962C8B-B14F-4D97-AF65-F5344CB8AC3E}">
        <p14:creationId xmlns:p14="http://schemas.microsoft.com/office/powerpoint/2010/main" val="99652139"/>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
            <a:ext cx="9144000" cy="5867399"/>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algn="just">
              <a:lnSpc>
                <a:spcPct val="115000"/>
              </a:lnSpc>
              <a:spcBef>
                <a:spcPts val="0"/>
              </a:spcBef>
              <a:spcAft>
                <a:spcPts val="1000"/>
              </a:spcAft>
            </a:pPr>
            <a:r>
              <a:rPr lang="en-US" sz="2800" b="1" dirty="0">
                <a:solidFill>
                  <a:srgbClr val="FF0000"/>
                </a:solidFill>
                <a:latin typeface="Times New Roman"/>
                <a:ea typeface="Calibri"/>
                <a:cs typeface="Arial"/>
              </a:rPr>
              <a:t>Irreversible cell injury</a:t>
            </a:r>
            <a:endParaRPr lang="en-US" sz="1800" dirty="0">
              <a:solidFill>
                <a:srgbClr val="FF0000"/>
              </a:solidFill>
              <a:latin typeface="Calibri"/>
              <a:ea typeface="Calibri"/>
              <a:cs typeface="Arial"/>
            </a:endParaRPr>
          </a:p>
          <a:p>
            <a:pPr marL="0" algn="just">
              <a:spcBef>
                <a:spcPts val="0"/>
              </a:spcBef>
              <a:spcAft>
                <a:spcPts val="1000"/>
              </a:spcAft>
            </a:pPr>
            <a:r>
              <a:rPr lang="en-US" sz="2800" b="1" dirty="0">
                <a:latin typeface="Times New Roman"/>
                <a:ea typeface="Calibri"/>
                <a:cs typeface="Arial"/>
              </a:rPr>
              <a:t>1-Necrosis</a:t>
            </a:r>
            <a:endParaRPr lang="en-US" sz="2000" dirty="0">
              <a:latin typeface="Calibri"/>
              <a:ea typeface="Calibri"/>
              <a:cs typeface="Arial"/>
            </a:endParaRPr>
          </a:p>
          <a:p>
            <a:pPr marL="0" algn="just">
              <a:spcBef>
                <a:spcPts val="0"/>
              </a:spcBef>
              <a:spcAft>
                <a:spcPts val="1000"/>
              </a:spcAft>
            </a:pPr>
            <a:r>
              <a:rPr lang="en-US" sz="2800" dirty="0">
                <a:latin typeface="Times New Roman"/>
                <a:ea typeface="Calibri"/>
                <a:cs typeface="Arial"/>
              </a:rPr>
              <a:t>Necrosis is spectrum morphological changes  due to progressive degradation actions fellow cell death ,characterized </a:t>
            </a:r>
            <a:r>
              <a:rPr lang="en-US" sz="2800" b="1" dirty="0">
                <a:latin typeface="Times New Roman"/>
                <a:ea typeface="Calibri"/>
                <a:cs typeface="Arial"/>
              </a:rPr>
              <a:t>by cytoplasmic swelling</a:t>
            </a:r>
            <a:r>
              <a:rPr lang="en-US" sz="2800" dirty="0">
                <a:latin typeface="Times New Roman"/>
                <a:ea typeface="Calibri"/>
                <a:cs typeface="Arial"/>
              </a:rPr>
              <a:t>, </a:t>
            </a:r>
            <a:r>
              <a:rPr lang="en-US" sz="2800" b="1" dirty="0">
                <a:latin typeface="Times New Roman"/>
                <a:ea typeface="Calibri"/>
                <a:cs typeface="Arial"/>
              </a:rPr>
              <a:t>irreversible damage to the plasma membrane</a:t>
            </a:r>
            <a:r>
              <a:rPr lang="en-US" sz="2800" dirty="0">
                <a:latin typeface="Times New Roman"/>
                <a:ea typeface="Calibri"/>
                <a:cs typeface="Arial"/>
              </a:rPr>
              <a:t>, and </a:t>
            </a:r>
            <a:r>
              <a:rPr lang="en-US" sz="2800" b="1" dirty="0">
                <a:latin typeface="Times New Roman"/>
                <a:ea typeface="Calibri"/>
                <a:cs typeface="Arial"/>
              </a:rPr>
              <a:t>organelle breakdown</a:t>
            </a:r>
            <a:r>
              <a:rPr lang="en-US" sz="2800" dirty="0">
                <a:latin typeface="Times New Roman"/>
                <a:ea typeface="Calibri"/>
                <a:cs typeface="Arial"/>
              </a:rPr>
              <a:t> leading to cell death</a:t>
            </a:r>
            <a:endParaRPr lang="en-US" sz="2000" dirty="0">
              <a:latin typeface="Calibri"/>
              <a:ea typeface="Calibri"/>
              <a:cs typeface="Arial"/>
            </a:endParaRPr>
          </a:p>
          <a:p>
            <a:pPr marL="0" algn="just">
              <a:lnSpc>
                <a:spcPct val="115000"/>
              </a:lnSpc>
              <a:spcBef>
                <a:spcPts val="0"/>
              </a:spcBef>
              <a:spcAft>
                <a:spcPts val="1000"/>
              </a:spcAft>
            </a:pPr>
            <a:r>
              <a:rPr lang="en-US" sz="2800" b="1" dirty="0">
                <a:solidFill>
                  <a:srgbClr val="FF0000"/>
                </a:solidFill>
                <a:latin typeface="Times New Roman"/>
                <a:ea typeface="Calibri"/>
                <a:cs typeface="Arial"/>
              </a:rPr>
              <a:t>The stages of cellular necrosis include </a:t>
            </a:r>
            <a:endParaRPr lang="en-US" sz="2000" b="1" dirty="0">
              <a:solidFill>
                <a:srgbClr val="FF0000"/>
              </a:solidFill>
              <a:latin typeface="Calibri"/>
              <a:ea typeface="Calibri"/>
              <a:cs typeface="Arial"/>
            </a:endParaRPr>
          </a:p>
          <a:p>
            <a:pPr marL="0" algn="just">
              <a:lnSpc>
                <a:spcPct val="115000"/>
              </a:lnSpc>
              <a:spcBef>
                <a:spcPts val="0"/>
              </a:spcBef>
            </a:pPr>
            <a:r>
              <a:rPr lang="en-US" sz="2800" b="1" dirty="0">
                <a:latin typeface="Times New Roman"/>
                <a:ea typeface="Calibri"/>
                <a:cs typeface="Arial"/>
              </a:rPr>
              <a:t>1-pyknosis</a:t>
            </a:r>
            <a:r>
              <a:rPr lang="en-US" sz="2800" dirty="0">
                <a:latin typeface="Times New Roman"/>
                <a:ea typeface="Calibri"/>
                <a:cs typeface="Arial"/>
              </a:rPr>
              <a:t>; clumping of chromosomes and shrinking of the </a:t>
            </a:r>
            <a:r>
              <a:rPr lang="en-US" sz="2800" dirty="0" smtClean="0">
                <a:latin typeface="Times New Roman"/>
                <a:ea typeface="Calibri"/>
                <a:cs typeface="Arial"/>
              </a:rPr>
              <a:t> nucleus </a:t>
            </a:r>
            <a:r>
              <a:rPr lang="en-US" sz="2800" dirty="0">
                <a:latin typeface="Times New Roman"/>
                <a:ea typeface="Calibri"/>
                <a:cs typeface="Arial"/>
              </a:rPr>
              <a:t>of the cell. </a:t>
            </a:r>
            <a:endParaRPr lang="en-US" sz="2800" dirty="0" smtClean="0">
              <a:latin typeface="Times New Roman"/>
              <a:ea typeface="Calibri"/>
              <a:cs typeface="Arial"/>
            </a:endParaRPr>
          </a:p>
          <a:p>
            <a:pPr marL="0" algn="just">
              <a:lnSpc>
                <a:spcPct val="115000"/>
              </a:lnSpc>
              <a:spcBef>
                <a:spcPts val="0"/>
              </a:spcBef>
            </a:pPr>
            <a:r>
              <a:rPr lang="en-US" sz="2800" dirty="0" smtClean="0">
                <a:latin typeface="Times New Roman"/>
                <a:ea typeface="Calibri"/>
                <a:cs typeface="Arial"/>
              </a:rPr>
              <a:t>2-</a:t>
            </a:r>
            <a:r>
              <a:rPr lang="en-US" sz="2800" b="1" dirty="0" smtClean="0">
                <a:latin typeface="Times New Roman"/>
                <a:ea typeface="Calibri"/>
                <a:cs typeface="Arial"/>
              </a:rPr>
              <a:t>karyorrhexis</a:t>
            </a:r>
            <a:r>
              <a:rPr lang="en-US" sz="2800" b="1" dirty="0">
                <a:latin typeface="Times New Roman"/>
                <a:ea typeface="Calibri"/>
                <a:cs typeface="Arial"/>
              </a:rPr>
              <a:t>;</a:t>
            </a:r>
            <a:r>
              <a:rPr lang="en-US" sz="2800" dirty="0">
                <a:latin typeface="Times New Roman"/>
                <a:ea typeface="Calibri"/>
                <a:cs typeface="Arial"/>
              </a:rPr>
              <a:t> fragmentation of the nucleus and break up of the chromatin into unstructured granules.</a:t>
            </a:r>
            <a:endParaRPr lang="en-US" sz="2000" dirty="0">
              <a:latin typeface="Calibri"/>
              <a:ea typeface="Calibri"/>
              <a:cs typeface="Arial"/>
            </a:endParaRPr>
          </a:p>
          <a:p>
            <a:pPr marL="109728" indent="0">
              <a:buNone/>
            </a:pPr>
            <a:r>
              <a:rPr lang="en-US" sz="2800" dirty="0">
                <a:latin typeface="Times New Roman"/>
                <a:ea typeface="Calibri"/>
              </a:rPr>
              <a:t>3- </a:t>
            </a:r>
            <a:r>
              <a:rPr lang="en-US" sz="2800" b="1" dirty="0" err="1">
                <a:latin typeface="Times New Roman"/>
                <a:ea typeface="Calibri"/>
              </a:rPr>
              <a:t>karyolysis</a:t>
            </a:r>
            <a:r>
              <a:rPr lang="en-US" sz="2800" b="1" dirty="0">
                <a:latin typeface="Times New Roman"/>
                <a:ea typeface="Calibri"/>
              </a:rPr>
              <a:t>;</a:t>
            </a:r>
            <a:r>
              <a:rPr lang="en-US" sz="2800" dirty="0">
                <a:latin typeface="Times New Roman"/>
                <a:ea typeface="Calibri"/>
              </a:rPr>
              <a:t> dissolution of the cell nucleus and cytosolic components that leak through the damaged plasma membrane into the extracellular space </a:t>
            </a:r>
            <a:endParaRPr lang="en-US" dirty="0"/>
          </a:p>
        </p:txBody>
      </p:sp>
    </p:spTree>
    <p:extLst>
      <p:ext uri="{BB962C8B-B14F-4D97-AF65-F5344CB8AC3E}">
        <p14:creationId xmlns:p14="http://schemas.microsoft.com/office/powerpoint/2010/main" val="646884721"/>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143000"/>
            <a:ext cx="9144000" cy="4864291"/>
          </a:xfrm>
        </p:spPr>
        <p:style>
          <a:lnRef idx="1">
            <a:schemeClr val="accent1"/>
          </a:lnRef>
          <a:fillRef idx="2">
            <a:schemeClr val="accent1"/>
          </a:fillRef>
          <a:effectRef idx="1">
            <a:schemeClr val="accent1"/>
          </a:effectRef>
          <a:fontRef idx="minor">
            <a:schemeClr val="dk1"/>
          </a:fontRef>
        </p:style>
        <p:txBody>
          <a:bodyPr>
            <a:normAutofit fontScale="92500"/>
          </a:bodyPr>
          <a:lstStyle/>
          <a:p>
            <a:pPr marL="0" indent="0" algn="just">
              <a:lnSpc>
                <a:spcPct val="150000"/>
              </a:lnSpc>
              <a:spcBef>
                <a:spcPts val="0"/>
              </a:spcBef>
              <a:buNone/>
            </a:pPr>
            <a:r>
              <a:rPr lang="en-US" sz="2800" dirty="0" smtClean="0">
                <a:latin typeface="Times New Roman"/>
                <a:ea typeface="Calibri"/>
                <a:cs typeface="Arial"/>
              </a:rPr>
              <a:t>a- </a:t>
            </a:r>
            <a:r>
              <a:rPr lang="en-US" sz="2800" b="1" dirty="0">
                <a:solidFill>
                  <a:schemeClr val="accent2">
                    <a:lumMod val="50000"/>
                  </a:schemeClr>
                </a:solidFill>
                <a:latin typeface="Times New Roman"/>
                <a:ea typeface="Calibri"/>
                <a:cs typeface="Arial"/>
              </a:rPr>
              <a:t>Coagulative </a:t>
            </a:r>
            <a:r>
              <a:rPr lang="en-US" sz="2800" b="1" dirty="0" smtClean="0">
                <a:solidFill>
                  <a:schemeClr val="accent2">
                    <a:lumMod val="50000"/>
                  </a:schemeClr>
                </a:solidFill>
                <a:latin typeface="Times New Roman" panose="02020603050405020304" pitchFamily="18" charset="0"/>
                <a:ea typeface="Calibri"/>
                <a:cs typeface="Times New Roman" panose="02020603050405020304" pitchFamily="18" charset="0"/>
              </a:rPr>
              <a:t>necrosis </a:t>
            </a:r>
            <a:r>
              <a:rPr lang="en-US" sz="2800" dirty="0" smtClean="0">
                <a:latin typeface="Times New Roman" panose="02020603050405020304" pitchFamily="18" charset="0"/>
                <a:ea typeface="Calibri"/>
                <a:cs typeface="Times New Roman" panose="02020603050405020304" pitchFamily="18" charset="0"/>
              </a:rPr>
              <a:t>:</a:t>
            </a:r>
            <a:r>
              <a:rPr lang="en-US" sz="2800" dirty="0">
                <a:solidFill>
                  <a:srgbClr val="222222"/>
                </a:solidFill>
                <a:latin typeface="arial"/>
              </a:rPr>
              <a:t> </a:t>
            </a:r>
            <a:r>
              <a:rPr lang="en-US" sz="2800" dirty="0">
                <a:solidFill>
                  <a:srgbClr val="222222"/>
                </a:solidFill>
                <a:latin typeface="Times New Roman" panose="02020603050405020304" pitchFamily="18" charset="0"/>
                <a:cs typeface="Times New Roman" panose="02020603050405020304" pitchFamily="18" charset="0"/>
              </a:rPr>
              <a:t>type of </a:t>
            </a:r>
            <a:r>
              <a:rPr lang="en-US" sz="2800" b="1" dirty="0">
                <a:solidFill>
                  <a:srgbClr val="FF0000"/>
                </a:solidFill>
                <a:latin typeface="Times New Roman" panose="02020603050405020304" pitchFamily="18" charset="0"/>
                <a:cs typeface="Times New Roman" panose="02020603050405020304" pitchFamily="18" charset="0"/>
              </a:rPr>
              <a:t>accidental cell death </a:t>
            </a:r>
            <a:r>
              <a:rPr lang="en-US" sz="2800" dirty="0">
                <a:solidFill>
                  <a:srgbClr val="222222"/>
                </a:solidFill>
                <a:latin typeface="Times New Roman" panose="02020603050405020304" pitchFamily="18" charset="0"/>
                <a:cs typeface="Times New Roman" panose="02020603050405020304" pitchFamily="18" charset="0"/>
              </a:rPr>
              <a:t>typically caused by </a:t>
            </a:r>
            <a:r>
              <a:rPr lang="en-US" sz="2800" b="1" dirty="0">
                <a:solidFill>
                  <a:srgbClr val="00B050"/>
                </a:solidFill>
                <a:latin typeface="Times New Roman" panose="02020603050405020304" pitchFamily="18" charset="0"/>
                <a:cs typeface="Times New Roman" panose="02020603050405020304" pitchFamily="18" charset="0"/>
              </a:rPr>
              <a:t>ischemia or infarction</a:t>
            </a:r>
            <a:r>
              <a:rPr lang="en-US" sz="2800" dirty="0">
                <a:solidFill>
                  <a:srgbClr val="222222"/>
                </a:solidFill>
                <a:latin typeface="Times New Roman" panose="02020603050405020304" pitchFamily="18" charset="0"/>
                <a:cs typeface="Times New Roman" panose="02020603050405020304" pitchFamily="18" charset="0"/>
              </a:rPr>
              <a:t>. </a:t>
            </a:r>
            <a:r>
              <a:rPr lang="en-US" sz="2800" dirty="0" smtClean="0">
                <a:solidFill>
                  <a:srgbClr val="222222"/>
                </a:solidFill>
                <a:latin typeface="Times New Roman" panose="02020603050405020304" pitchFamily="18" charset="0"/>
                <a:cs typeface="Times New Roman" panose="02020603050405020304" pitchFamily="18" charset="0"/>
              </a:rPr>
              <a:t>if </a:t>
            </a:r>
            <a:r>
              <a:rPr lang="en-US" sz="2800" dirty="0">
                <a:solidFill>
                  <a:srgbClr val="222222"/>
                </a:solidFill>
                <a:latin typeface="Times New Roman" panose="02020603050405020304" pitchFamily="18" charset="0"/>
                <a:cs typeface="Times New Roman" panose="02020603050405020304" pitchFamily="18" charset="0"/>
              </a:rPr>
              <a:t>enough viable cells are present around the affected area </a:t>
            </a:r>
            <a:r>
              <a:rPr lang="en-US" sz="2800" b="1" dirty="0">
                <a:solidFill>
                  <a:srgbClr val="0070C0"/>
                </a:solidFill>
                <a:latin typeface="Times New Roman" panose="02020603050405020304" pitchFamily="18" charset="0"/>
                <a:cs typeface="Times New Roman" panose="02020603050405020304" pitchFamily="18" charset="0"/>
              </a:rPr>
              <a:t>regeneration will usually occur</a:t>
            </a:r>
            <a:r>
              <a:rPr lang="en-US" sz="2800" dirty="0">
                <a:solidFill>
                  <a:srgbClr val="222222"/>
                </a:solidFill>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ea typeface="Calibri"/>
              <a:cs typeface="Times New Roman" panose="02020603050405020304" pitchFamily="18" charset="0"/>
            </a:endParaRPr>
          </a:p>
          <a:p>
            <a:pPr marL="0" lvl="0" algn="just">
              <a:lnSpc>
                <a:spcPct val="150000"/>
              </a:lnSpc>
              <a:spcBef>
                <a:spcPts val="0"/>
              </a:spcBef>
              <a:buClr>
                <a:srgbClr val="2DA2BF"/>
              </a:buClr>
            </a:pPr>
            <a:r>
              <a:rPr lang="en-US" sz="2800" dirty="0" smtClean="0">
                <a:latin typeface="Times New Roman"/>
                <a:ea typeface="Calibri"/>
                <a:cs typeface="Arial"/>
              </a:rPr>
              <a:t>b- </a:t>
            </a:r>
            <a:r>
              <a:rPr lang="en-US" sz="2800" b="1" dirty="0">
                <a:solidFill>
                  <a:srgbClr val="002060"/>
                </a:solidFill>
                <a:latin typeface="Times New Roman"/>
                <a:ea typeface="Calibri"/>
                <a:cs typeface="Arial"/>
              </a:rPr>
              <a:t>Liquefactive </a:t>
            </a:r>
            <a:r>
              <a:rPr lang="en-US" sz="2800" b="1" dirty="0" smtClean="0">
                <a:solidFill>
                  <a:srgbClr val="002060"/>
                </a:solidFill>
                <a:latin typeface="Times New Roman"/>
                <a:ea typeface="Calibri"/>
                <a:cs typeface="Arial"/>
              </a:rPr>
              <a:t>necrosis </a:t>
            </a:r>
            <a:r>
              <a:rPr lang="en-US" sz="2800" dirty="0" smtClean="0">
                <a:latin typeface="Times New Roman"/>
                <a:ea typeface="Calibri"/>
                <a:cs typeface="Arial"/>
              </a:rPr>
              <a:t>: </a:t>
            </a:r>
            <a:r>
              <a:rPr lang="en-US" sz="2800" dirty="0" smtClean="0">
                <a:solidFill>
                  <a:srgbClr val="222222"/>
                </a:solidFill>
                <a:latin typeface="Times New Roman" panose="02020603050405020304" pitchFamily="18" charset="0"/>
                <a:cs typeface="Times New Roman" panose="02020603050405020304" pitchFamily="18" charset="0"/>
              </a:rPr>
              <a:t>Type </a:t>
            </a:r>
            <a:r>
              <a:rPr lang="en-US" sz="2800" dirty="0">
                <a:solidFill>
                  <a:srgbClr val="222222"/>
                </a:solidFill>
                <a:latin typeface="Times New Roman" panose="02020603050405020304" pitchFamily="18" charset="0"/>
                <a:cs typeface="Times New Roman" panose="02020603050405020304" pitchFamily="18" charset="0"/>
              </a:rPr>
              <a:t>of necrosis which results in a transformation of the tissue into a </a:t>
            </a:r>
            <a:r>
              <a:rPr lang="en-US" sz="2800" b="1" dirty="0">
                <a:solidFill>
                  <a:srgbClr val="FF0000"/>
                </a:solidFill>
                <a:latin typeface="Times New Roman" panose="02020603050405020304" pitchFamily="18" charset="0"/>
                <a:cs typeface="Times New Roman" panose="02020603050405020304" pitchFamily="18" charset="0"/>
              </a:rPr>
              <a:t>liquid viscous </a:t>
            </a:r>
            <a:r>
              <a:rPr lang="en-US" sz="2800" b="1" dirty="0" smtClean="0">
                <a:solidFill>
                  <a:srgbClr val="FF0000"/>
                </a:solidFill>
                <a:latin typeface="Times New Roman" panose="02020603050405020304" pitchFamily="18" charset="0"/>
                <a:cs typeface="Times New Roman" panose="02020603050405020304" pitchFamily="18" charset="0"/>
              </a:rPr>
              <a:t>mass.</a:t>
            </a:r>
            <a:endParaRPr lang="en-US" sz="2800" dirty="0">
              <a:latin typeface="Calibri"/>
              <a:ea typeface="Calibri"/>
              <a:cs typeface="Arial"/>
            </a:endParaRPr>
          </a:p>
          <a:p>
            <a:pPr marL="0" algn="just">
              <a:lnSpc>
                <a:spcPct val="150000"/>
              </a:lnSpc>
              <a:spcBef>
                <a:spcPts val="0"/>
              </a:spcBef>
            </a:pPr>
            <a:r>
              <a:rPr lang="en-US" sz="2800" dirty="0" smtClean="0">
                <a:latin typeface="Times New Roman"/>
                <a:ea typeface="Calibri"/>
                <a:cs typeface="Arial"/>
              </a:rPr>
              <a:t>c- </a:t>
            </a:r>
            <a:r>
              <a:rPr lang="en-US" sz="2800" b="1" dirty="0" smtClean="0">
                <a:solidFill>
                  <a:schemeClr val="accent6">
                    <a:lumMod val="75000"/>
                  </a:schemeClr>
                </a:solidFill>
                <a:latin typeface="Times New Roman"/>
                <a:ea typeface="Calibri"/>
                <a:cs typeface="Arial"/>
              </a:rPr>
              <a:t>Caseous necrosis</a:t>
            </a:r>
            <a:r>
              <a:rPr lang="en-US" sz="2800" dirty="0" smtClean="0">
                <a:latin typeface="Times New Roman"/>
                <a:ea typeface="Calibri"/>
                <a:cs typeface="Arial"/>
              </a:rPr>
              <a:t>: </a:t>
            </a:r>
            <a:r>
              <a:rPr lang="en-US" sz="2800" dirty="0" smtClean="0">
                <a:solidFill>
                  <a:srgbClr val="222222"/>
                </a:solidFill>
                <a:latin typeface="Times New Roman" panose="02020603050405020304" pitchFamily="18" charset="0"/>
                <a:cs typeface="Times New Roman" panose="02020603050405020304" pitchFamily="18" charset="0"/>
              </a:rPr>
              <a:t>form </a:t>
            </a:r>
            <a:r>
              <a:rPr lang="en-US" sz="2800" dirty="0">
                <a:solidFill>
                  <a:srgbClr val="222222"/>
                </a:solidFill>
                <a:latin typeface="Times New Roman" panose="02020603050405020304" pitchFamily="18" charset="0"/>
                <a:cs typeface="Times New Roman" panose="02020603050405020304" pitchFamily="18" charset="0"/>
              </a:rPr>
              <a:t>of cell death in which the tissue maintains </a:t>
            </a:r>
            <a:r>
              <a:rPr lang="en-US" sz="2800" dirty="0">
                <a:solidFill>
                  <a:srgbClr val="FF0000"/>
                </a:solidFill>
                <a:latin typeface="Times New Roman" panose="02020603050405020304" pitchFamily="18" charset="0"/>
                <a:cs typeface="Times New Roman" panose="02020603050405020304" pitchFamily="18" charset="0"/>
              </a:rPr>
              <a:t>a cheese-like </a:t>
            </a:r>
            <a:r>
              <a:rPr lang="en-US" sz="2800" dirty="0" smtClean="0">
                <a:solidFill>
                  <a:srgbClr val="FF0000"/>
                </a:solidFill>
                <a:latin typeface="Times New Roman" panose="02020603050405020304" pitchFamily="18" charset="0"/>
                <a:cs typeface="Times New Roman" panose="02020603050405020304" pitchFamily="18" charset="0"/>
              </a:rPr>
              <a:t>appearance.</a:t>
            </a:r>
            <a:endParaRPr lang="en-US" sz="2800" dirty="0">
              <a:solidFill>
                <a:srgbClr val="FF0000"/>
              </a:solidFill>
              <a:latin typeface="Times New Roman" panose="02020603050405020304" pitchFamily="18" charset="0"/>
              <a:ea typeface="Calibri"/>
              <a:cs typeface="Times New Roman" panose="02020603050405020304" pitchFamily="18" charset="0"/>
            </a:endParaRPr>
          </a:p>
        </p:txBody>
      </p:sp>
      <p:sp>
        <p:nvSpPr>
          <p:cNvPr id="3" name="عنوان 2"/>
          <p:cNvSpPr>
            <a:spLocks noGrp="1"/>
          </p:cNvSpPr>
          <p:nvPr>
            <p:ph type="title"/>
          </p:nvPr>
        </p:nvSpPr>
        <p:spPr>
          <a:xfrm>
            <a:off x="0" y="0"/>
            <a:ext cx="9144000" cy="1066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indent="-256032" algn="ctr">
              <a:lnSpc>
                <a:spcPct val="115000"/>
              </a:lnSpc>
              <a:spcBef>
                <a:spcPts val="0"/>
              </a:spcBef>
              <a:spcAft>
                <a:spcPts val="1000"/>
              </a:spcAft>
            </a:pPr>
            <a:r>
              <a:rPr lang="en-US" sz="3200" dirty="0" smtClean="0">
                <a:solidFill>
                  <a:prstClr val="black"/>
                </a:solidFill>
                <a:effectLst/>
                <a:latin typeface="Times New Roman"/>
                <a:ea typeface="Calibri"/>
                <a:cs typeface="Arial"/>
              </a:rPr>
              <a:t/>
            </a:r>
            <a:br>
              <a:rPr lang="en-US" sz="3200" dirty="0" smtClean="0">
                <a:solidFill>
                  <a:prstClr val="black"/>
                </a:solidFill>
                <a:effectLst/>
                <a:latin typeface="Times New Roman"/>
                <a:ea typeface="Calibri"/>
                <a:cs typeface="Arial"/>
              </a:rPr>
            </a:br>
            <a:r>
              <a:rPr lang="en-US" sz="5300" dirty="0" smtClean="0">
                <a:solidFill>
                  <a:prstClr val="black"/>
                </a:solidFill>
                <a:effectLst/>
                <a:latin typeface="Times New Roman"/>
                <a:ea typeface="Calibri"/>
                <a:cs typeface="Arial"/>
              </a:rPr>
              <a:t>Types </a:t>
            </a:r>
            <a:r>
              <a:rPr lang="en-US" sz="5300" dirty="0">
                <a:solidFill>
                  <a:prstClr val="black"/>
                </a:solidFill>
                <a:effectLst/>
                <a:latin typeface="Times New Roman"/>
                <a:ea typeface="Calibri"/>
                <a:cs typeface="Arial"/>
              </a:rPr>
              <a:t>of necrosis</a:t>
            </a:r>
            <a:r>
              <a:rPr lang="en-US" sz="5300" b="0" dirty="0">
                <a:solidFill>
                  <a:prstClr val="black"/>
                </a:solidFill>
                <a:effectLst/>
                <a:latin typeface="Calibri"/>
                <a:ea typeface="Calibri"/>
                <a:cs typeface="Arial"/>
              </a:rPr>
              <a:t/>
            </a:r>
            <a:br>
              <a:rPr lang="en-US" sz="5300" b="0" dirty="0">
                <a:solidFill>
                  <a:prstClr val="black"/>
                </a:solidFill>
                <a:effectLst/>
                <a:latin typeface="Calibri"/>
                <a:ea typeface="Calibri"/>
                <a:cs typeface="Arial"/>
              </a:rPr>
            </a:br>
            <a:endParaRPr lang="en-US" sz="5300" dirty="0"/>
          </a:p>
        </p:txBody>
      </p:sp>
    </p:spTree>
    <p:extLst>
      <p:ext uri="{BB962C8B-B14F-4D97-AF65-F5344CB8AC3E}">
        <p14:creationId xmlns:p14="http://schemas.microsoft.com/office/powerpoint/2010/main" val="4049764390"/>
      </p:ext>
    </p:extLst>
  </p:cSld>
  <p:clrMapOvr>
    <a:masterClrMapping/>
  </p:clrMapOvr>
  <mc:AlternateContent xmlns:mc="http://schemas.openxmlformats.org/markup-compatibility/2006" xmlns:p14="http://schemas.microsoft.com/office/powerpoint/2010/main">
    <mc:Choice Requires="p14">
      <p:transition p14:dur="100" advTm="10000"/>
    </mc:Choice>
    <mc:Fallback xmlns="">
      <p:transition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0"/>
            <a:ext cx="9144000" cy="6007291"/>
          </a:xfrm>
        </p:spPr>
        <p:style>
          <a:lnRef idx="1">
            <a:schemeClr val="accent1"/>
          </a:lnRef>
          <a:fillRef idx="2">
            <a:schemeClr val="accent1"/>
          </a:fillRef>
          <a:effectRef idx="1">
            <a:schemeClr val="accent1"/>
          </a:effectRef>
          <a:fontRef idx="minor">
            <a:schemeClr val="dk1"/>
          </a:fontRef>
        </p:style>
        <p:txBody>
          <a:bodyPr/>
          <a:lstStyle/>
          <a:p>
            <a:pPr marL="0" lvl="0" algn="just">
              <a:lnSpc>
                <a:spcPct val="115000"/>
              </a:lnSpc>
              <a:spcBef>
                <a:spcPts val="0"/>
              </a:spcBef>
              <a:buClr>
                <a:srgbClr val="2DA2BF"/>
              </a:buClr>
            </a:pPr>
            <a:endParaRPr lang="en-US" sz="2400" dirty="0" smtClean="0">
              <a:solidFill>
                <a:prstClr val="black"/>
              </a:solidFill>
              <a:latin typeface="Times New Roman"/>
              <a:ea typeface="Calibri"/>
              <a:cs typeface="Arial"/>
            </a:endParaRPr>
          </a:p>
          <a:p>
            <a:pPr marL="0" lvl="0" algn="just">
              <a:lnSpc>
                <a:spcPct val="115000"/>
              </a:lnSpc>
              <a:spcBef>
                <a:spcPts val="0"/>
              </a:spcBef>
              <a:buClr>
                <a:srgbClr val="2DA2BF"/>
              </a:buClr>
            </a:pPr>
            <a:endParaRPr lang="en-US" sz="2400" dirty="0">
              <a:solidFill>
                <a:prstClr val="black"/>
              </a:solidFill>
              <a:latin typeface="Times New Roman"/>
              <a:ea typeface="Calibri"/>
              <a:cs typeface="Arial"/>
            </a:endParaRPr>
          </a:p>
          <a:p>
            <a:pPr marL="0" lvl="0" algn="just">
              <a:lnSpc>
                <a:spcPct val="115000"/>
              </a:lnSpc>
              <a:spcBef>
                <a:spcPts val="0"/>
              </a:spcBef>
              <a:buClr>
                <a:srgbClr val="2DA2BF"/>
              </a:buClr>
            </a:pPr>
            <a:r>
              <a:rPr lang="en-US" sz="2400" dirty="0" smtClean="0">
                <a:solidFill>
                  <a:prstClr val="black"/>
                </a:solidFill>
                <a:latin typeface="Times New Roman"/>
                <a:ea typeface="Calibri"/>
                <a:cs typeface="Arial"/>
              </a:rPr>
              <a:t>d-</a:t>
            </a:r>
            <a:r>
              <a:rPr lang="en-US" sz="3700" dirty="0" smtClean="0">
                <a:solidFill>
                  <a:prstClr val="black"/>
                </a:solidFill>
                <a:latin typeface="Times New Roman"/>
                <a:ea typeface="Calibri"/>
                <a:cs typeface="Arial"/>
              </a:rPr>
              <a:t> </a:t>
            </a:r>
            <a:r>
              <a:rPr lang="en-US" sz="2400" b="1" dirty="0">
                <a:solidFill>
                  <a:srgbClr val="FFC000"/>
                </a:solidFill>
                <a:latin typeface="Times New Roman"/>
                <a:ea typeface="Calibri"/>
                <a:cs typeface="Arial"/>
              </a:rPr>
              <a:t>Fat </a:t>
            </a:r>
            <a:r>
              <a:rPr lang="en-US" sz="2400" b="1" dirty="0" smtClean="0">
                <a:solidFill>
                  <a:srgbClr val="FFC000"/>
                </a:solidFill>
                <a:latin typeface="Times New Roman"/>
                <a:ea typeface="Calibri"/>
                <a:cs typeface="Arial"/>
              </a:rPr>
              <a:t>necrosis</a:t>
            </a:r>
            <a:r>
              <a:rPr lang="en-US" sz="2400" dirty="0" smtClean="0">
                <a:solidFill>
                  <a:prstClr val="black"/>
                </a:solidFill>
                <a:latin typeface="Times New Roman"/>
                <a:ea typeface="Calibri"/>
                <a:cs typeface="Arial"/>
              </a:rPr>
              <a:t>:</a:t>
            </a:r>
            <a:r>
              <a:rPr lang="en-US" sz="2400" dirty="0">
                <a:solidFill>
                  <a:srgbClr val="222222"/>
                </a:solidFill>
                <a:latin typeface="Arial"/>
              </a:rPr>
              <a:t> </a:t>
            </a:r>
            <a:r>
              <a:rPr lang="en-US" sz="2400" dirty="0" smtClean="0">
                <a:solidFill>
                  <a:srgbClr val="222222"/>
                </a:solidFill>
                <a:latin typeface="Times New Roman" panose="02020603050405020304" pitchFamily="18" charset="0"/>
                <a:cs typeface="Times New Roman" panose="02020603050405020304" pitchFamily="18" charset="0"/>
              </a:rPr>
              <a:t>Fat </a:t>
            </a:r>
            <a:r>
              <a:rPr lang="en-US" sz="2400" dirty="0">
                <a:solidFill>
                  <a:srgbClr val="222222"/>
                </a:solidFill>
                <a:latin typeface="Times New Roman" panose="02020603050405020304" pitchFamily="18" charset="0"/>
                <a:cs typeface="Times New Roman" panose="02020603050405020304" pitchFamily="18" charset="0"/>
              </a:rPr>
              <a:t>necrosis </a:t>
            </a:r>
            <a:r>
              <a:rPr lang="en-US" sz="2400" dirty="0" smtClean="0">
                <a:solidFill>
                  <a:srgbClr val="222222"/>
                </a:solidFill>
                <a:latin typeface="Times New Roman" panose="02020603050405020304" pitchFamily="18" charset="0"/>
                <a:cs typeface="Times New Roman" panose="02020603050405020304" pitchFamily="18" charset="0"/>
              </a:rPr>
              <a:t> due to </a:t>
            </a:r>
            <a:r>
              <a:rPr lang="en-US" sz="2400" b="1" dirty="0" smtClean="0">
                <a:solidFill>
                  <a:schemeClr val="bg2">
                    <a:lumMod val="25000"/>
                  </a:schemeClr>
                </a:solidFill>
                <a:latin typeface="Times New Roman" panose="02020603050405020304" pitchFamily="18" charset="0"/>
                <a:cs typeface="Times New Roman" panose="02020603050405020304" pitchFamily="18" charset="0"/>
              </a:rPr>
              <a:t>the </a:t>
            </a:r>
            <a:r>
              <a:rPr lang="en-US" sz="2400" b="1" dirty="0">
                <a:solidFill>
                  <a:schemeClr val="bg2">
                    <a:lumMod val="25000"/>
                  </a:schemeClr>
                </a:solidFill>
                <a:latin typeface="Times New Roman" panose="02020603050405020304" pitchFamily="18" charset="0"/>
                <a:cs typeface="Times New Roman" panose="02020603050405020304" pitchFamily="18" charset="0"/>
              </a:rPr>
              <a:t>enzyme </a:t>
            </a:r>
            <a:r>
              <a:rPr lang="en-US" sz="2400" b="1" dirty="0" smtClean="0">
                <a:solidFill>
                  <a:srgbClr val="FF0000"/>
                </a:solidFill>
                <a:latin typeface="Times New Roman" panose="02020603050405020304" pitchFamily="18" charset="0"/>
                <a:cs typeface="Times New Roman" panose="02020603050405020304" pitchFamily="18" charset="0"/>
              </a:rPr>
              <a:t>lipase</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a:solidFill>
                  <a:schemeClr val="bg2">
                    <a:lumMod val="25000"/>
                  </a:schemeClr>
                </a:solidFill>
                <a:latin typeface="Times New Roman" panose="02020603050405020304" pitchFamily="18" charset="0"/>
                <a:cs typeface="Times New Roman" panose="02020603050405020304" pitchFamily="18" charset="0"/>
              </a:rPr>
              <a:t>releases</a:t>
            </a:r>
            <a:r>
              <a:rPr lang="en-US" sz="2400" dirty="0">
                <a:solidFill>
                  <a:srgbClr val="222222"/>
                </a:solidFill>
                <a:latin typeface="Times New Roman" panose="02020603050405020304" pitchFamily="18" charset="0"/>
                <a:cs typeface="Times New Roman" panose="02020603050405020304" pitchFamily="18" charset="0"/>
              </a:rPr>
              <a:t> </a:t>
            </a:r>
            <a:r>
              <a:rPr lang="en-US" sz="2400" dirty="0" smtClean="0">
                <a:solidFill>
                  <a:srgbClr val="222222"/>
                </a:solidFill>
                <a:latin typeface="Times New Roman" panose="02020603050405020304" pitchFamily="18" charset="0"/>
                <a:cs typeface="Times New Roman" panose="02020603050405020304" pitchFamily="18" charset="0"/>
              </a:rPr>
              <a:t>fatty acids </a:t>
            </a:r>
            <a:r>
              <a:rPr lang="en-US" sz="2400" dirty="0">
                <a:solidFill>
                  <a:srgbClr val="222222"/>
                </a:solidFill>
                <a:latin typeface="Times New Roman" panose="02020603050405020304" pitchFamily="18" charset="0"/>
                <a:cs typeface="Times New Roman" panose="02020603050405020304" pitchFamily="18" charset="0"/>
              </a:rPr>
              <a:t> </a:t>
            </a:r>
            <a:r>
              <a:rPr lang="en-US" sz="2400" dirty="0" smtClean="0">
                <a:solidFill>
                  <a:srgbClr val="222222"/>
                </a:solidFill>
                <a:latin typeface="Times New Roman" panose="02020603050405020304" pitchFamily="18" charset="0"/>
                <a:cs typeface="Times New Roman" panose="02020603050405020304" pitchFamily="18" charset="0"/>
              </a:rPr>
              <a:t>which then </a:t>
            </a:r>
            <a:r>
              <a:rPr lang="en-US" sz="2400" dirty="0">
                <a:solidFill>
                  <a:srgbClr val="222222"/>
                </a:solidFill>
                <a:latin typeface="Times New Roman" panose="02020603050405020304" pitchFamily="18" charset="0"/>
                <a:cs typeface="Times New Roman" panose="02020603050405020304" pitchFamily="18" charset="0"/>
              </a:rPr>
              <a:t>complex with </a:t>
            </a:r>
            <a:r>
              <a:rPr lang="en-US" sz="2400" dirty="0" smtClean="0">
                <a:solidFill>
                  <a:srgbClr val="0B0080"/>
                </a:solidFill>
                <a:latin typeface="Times New Roman" panose="02020603050405020304" pitchFamily="18" charset="0"/>
                <a:cs typeface="Times New Roman" panose="02020603050405020304" pitchFamily="18" charset="0"/>
              </a:rPr>
              <a:t>Calcium</a:t>
            </a:r>
            <a:r>
              <a:rPr lang="en-US" sz="2400" dirty="0">
                <a:solidFill>
                  <a:srgbClr val="222222"/>
                </a:solidFill>
                <a:latin typeface="Times New Roman" panose="02020603050405020304" pitchFamily="18" charset="0"/>
                <a:cs typeface="Times New Roman" panose="02020603050405020304" pitchFamily="18" charset="0"/>
              </a:rPr>
              <a:t> to form </a:t>
            </a:r>
            <a:r>
              <a:rPr lang="en-US" sz="2400" b="1" dirty="0" smtClean="0">
                <a:solidFill>
                  <a:srgbClr val="002060"/>
                </a:solidFill>
                <a:latin typeface="Times New Roman" panose="02020603050405020304" pitchFamily="18" charset="0"/>
                <a:cs typeface="Times New Roman" panose="02020603050405020304" pitchFamily="18" charset="0"/>
              </a:rPr>
              <a:t>Soaps</a:t>
            </a:r>
            <a:r>
              <a:rPr lang="en-US" sz="2400" dirty="0" smtClean="0">
                <a:solidFill>
                  <a:srgbClr val="222222"/>
                </a:solidFill>
                <a:latin typeface="Times New Roman" panose="02020603050405020304" pitchFamily="18" charset="0"/>
                <a:cs typeface="Times New Roman" panose="02020603050405020304" pitchFamily="18" charset="0"/>
              </a:rPr>
              <a:t> which appear as </a:t>
            </a:r>
            <a:r>
              <a:rPr lang="en-US" sz="2400" b="1" dirty="0" smtClean="0">
                <a:solidFill>
                  <a:schemeClr val="bg1"/>
                </a:solidFill>
                <a:latin typeface="Times New Roman" panose="02020603050405020304" pitchFamily="18" charset="0"/>
                <a:cs typeface="Times New Roman" panose="02020603050405020304" pitchFamily="18" charset="0"/>
              </a:rPr>
              <a:t>white chalky deposits</a:t>
            </a:r>
            <a:endParaRPr lang="en-US" sz="2400" b="1" dirty="0">
              <a:solidFill>
                <a:schemeClr val="bg1"/>
              </a:solidFill>
              <a:latin typeface="Times New Roman" panose="02020603050405020304" pitchFamily="18" charset="0"/>
              <a:ea typeface="Calibri"/>
              <a:cs typeface="Times New Roman" panose="02020603050405020304" pitchFamily="18" charset="0"/>
            </a:endParaRPr>
          </a:p>
          <a:p>
            <a:pPr marL="0" lvl="0" algn="just">
              <a:lnSpc>
                <a:spcPct val="115000"/>
              </a:lnSpc>
              <a:spcBef>
                <a:spcPts val="0"/>
              </a:spcBef>
              <a:buClr>
                <a:srgbClr val="2DA2BF"/>
              </a:buClr>
            </a:pPr>
            <a:r>
              <a:rPr lang="en-US" sz="2400" b="1" dirty="0">
                <a:solidFill>
                  <a:srgbClr val="FF0000"/>
                </a:solidFill>
                <a:latin typeface="Times New Roman"/>
                <a:ea typeface="Calibri"/>
                <a:cs typeface="Arial"/>
              </a:rPr>
              <a:t>e-Fibroid </a:t>
            </a:r>
            <a:r>
              <a:rPr lang="en-US" sz="2400" b="1" dirty="0" smtClean="0">
                <a:solidFill>
                  <a:srgbClr val="FF0000"/>
                </a:solidFill>
                <a:latin typeface="Times New Roman" panose="02020603050405020304" pitchFamily="18" charset="0"/>
                <a:ea typeface="Calibri"/>
                <a:cs typeface="Times New Roman" panose="02020603050405020304" pitchFamily="18" charset="0"/>
              </a:rPr>
              <a:t>necrosis</a:t>
            </a:r>
            <a:r>
              <a:rPr lang="en-US" sz="2400" dirty="0" smtClean="0">
                <a:solidFill>
                  <a:prstClr val="black"/>
                </a:solidFill>
                <a:latin typeface="Times New Roman" panose="02020603050405020304" pitchFamily="18" charset="0"/>
                <a:ea typeface="Calibri"/>
                <a:cs typeface="Times New Roman" panose="02020603050405020304" pitchFamily="18" charset="0"/>
              </a:rPr>
              <a:t>:  in this  type </a:t>
            </a:r>
            <a:r>
              <a:rPr lang="en-US" sz="2400" dirty="0" smtClean="0">
                <a:solidFill>
                  <a:srgbClr val="222222"/>
                </a:solidFill>
                <a:latin typeface="Times New Roman" panose="02020603050405020304" pitchFamily="18" charset="0"/>
                <a:cs typeface="Times New Roman" panose="02020603050405020304" pitchFamily="18" charset="0"/>
              </a:rPr>
              <a:t>there </a:t>
            </a:r>
            <a:r>
              <a:rPr lang="en-US" sz="2400" dirty="0">
                <a:solidFill>
                  <a:srgbClr val="222222"/>
                </a:solidFill>
                <a:latin typeface="Times New Roman" panose="02020603050405020304" pitchFamily="18" charset="0"/>
                <a:cs typeface="Times New Roman" panose="02020603050405020304" pitchFamily="18" charset="0"/>
              </a:rPr>
              <a:t>is accumulation of </a:t>
            </a:r>
            <a:r>
              <a:rPr lang="en-US" sz="2400" b="1" dirty="0">
                <a:solidFill>
                  <a:schemeClr val="tx1"/>
                </a:solidFill>
                <a:latin typeface="Times New Roman" panose="02020603050405020304" pitchFamily="18" charset="0"/>
                <a:cs typeface="Times New Roman" panose="02020603050405020304" pitchFamily="18" charset="0"/>
              </a:rPr>
              <a:t>amorphous, basic, proteinaceous material </a:t>
            </a:r>
            <a:r>
              <a:rPr lang="en-US" sz="2400" b="1" dirty="0" smtClean="0">
                <a:solidFill>
                  <a:schemeClr val="tx1"/>
                </a:solidFill>
                <a:latin typeface="Times New Roman" panose="02020603050405020304" pitchFamily="18" charset="0"/>
                <a:cs typeface="Times New Roman" panose="02020603050405020304" pitchFamily="18" charset="0"/>
              </a:rPr>
              <a:t>of</a:t>
            </a:r>
            <a:r>
              <a:rPr lang="en-US" sz="3600" b="1" dirty="0" smtClean="0">
                <a:solidFill>
                  <a:schemeClr val="tx1"/>
                </a:solidFill>
                <a:latin typeface="Times New Roman" panose="02020603050405020304" pitchFamily="18" charset="0"/>
                <a:cs typeface="Times New Roman" panose="02020603050405020304" pitchFamily="18" charset="0"/>
              </a:rPr>
              <a:t> </a:t>
            </a:r>
            <a:r>
              <a:rPr lang="en-US" sz="3600" b="1" dirty="0">
                <a:solidFill>
                  <a:srgbClr val="FF0000"/>
                </a:solidFill>
                <a:latin typeface="Times New Roman" panose="02020603050405020304" pitchFamily="18" charset="0"/>
                <a:cs typeface="Times New Roman" panose="02020603050405020304" pitchFamily="18" charset="0"/>
              </a:rPr>
              <a:t>fibrin</a:t>
            </a:r>
            <a:r>
              <a:rPr lang="en-US" sz="2400" dirty="0">
                <a:solidFill>
                  <a:srgbClr val="222222"/>
                </a:solidFill>
                <a:latin typeface="Times New Roman" panose="02020603050405020304" pitchFamily="18" charset="0"/>
                <a:cs typeface="Times New Roman" panose="02020603050405020304" pitchFamily="18" charset="0"/>
              </a:rPr>
              <a:t>.</a:t>
            </a:r>
            <a:r>
              <a:rPr lang="en-US" sz="2400" dirty="0" smtClean="0">
                <a:solidFill>
                  <a:prstClr val="black"/>
                </a:solidFill>
                <a:latin typeface="Times New Roman" panose="02020603050405020304" pitchFamily="18" charset="0"/>
                <a:ea typeface="Calibri"/>
                <a:cs typeface="Times New Roman" panose="02020603050405020304" pitchFamily="18" charset="0"/>
              </a:rPr>
              <a:t> </a:t>
            </a:r>
            <a:endParaRPr lang="en-US" sz="2400" dirty="0">
              <a:solidFill>
                <a:prstClr val="black"/>
              </a:solidFill>
              <a:latin typeface="Times New Roman" panose="02020603050405020304" pitchFamily="18" charset="0"/>
              <a:ea typeface="Calibri"/>
              <a:cs typeface="Times New Roman" panose="02020603050405020304" pitchFamily="18" charset="0"/>
            </a:endParaRPr>
          </a:p>
          <a:p>
            <a:pPr marL="0" lvl="0" algn="just">
              <a:lnSpc>
                <a:spcPct val="115000"/>
              </a:lnSpc>
              <a:spcBef>
                <a:spcPts val="0"/>
              </a:spcBef>
              <a:spcAft>
                <a:spcPts val="1000"/>
              </a:spcAft>
              <a:buClr>
                <a:srgbClr val="2DA2BF"/>
              </a:buClr>
            </a:pPr>
            <a:r>
              <a:rPr lang="en-US" sz="2400" dirty="0">
                <a:solidFill>
                  <a:prstClr val="black"/>
                </a:solidFill>
                <a:latin typeface="Times New Roman"/>
                <a:ea typeface="Calibri"/>
                <a:cs typeface="Arial"/>
              </a:rPr>
              <a:t>f -</a:t>
            </a:r>
            <a:r>
              <a:rPr lang="en-US" sz="2400" b="1" dirty="0">
                <a:solidFill>
                  <a:prstClr val="black"/>
                </a:solidFill>
                <a:latin typeface="Times New Roman"/>
                <a:ea typeface="Calibri"/>
                <a:cs typeface="Arial"/>
              </a:rPr>
              <a:t>Gangrenous </a:t>
            </a:r>
            <a:r>
              <a:rPr lang="en-US" sz="2400" b="1" dirty="0" smtClean="0">
                <a:solidFill>
                  <a:prstClr val="black"/>
                </a:solidFill>
                <a:latin typeface="Times New Roman"/>
                <a:ea typeface="Calibri"/>
                <a:cs typeface="Arial"/>
              </a:rPr>
              <a:t>necrosis </a:t>
            </a:r>
            <a:r>
              <a:rPr lang="en-US" sz="2400" dirty="0" smtClean="0">
                <a:solidFill>
                  <a:prstClr val="black"/>
                </a:solidFill>
                <a:latin typeface="Times New Roman"/>
                <a:ea typeface="Calibri"/>
                <a:cs typeface="Arial"/>
              </a:rPr>
              <a:t>:</a:t>
            </a:r>
            <a:r>
              <a:rPr lang="en-US" sz="2400" dirty="0">
                <a:solidFill>
                  <a:srgbClr val="222222"/>
                </a:solidFill>
                <a:latin typeface="arial"/>
              </a:rPr>
              <a:t> </a:t>
            </a:r>
            <a:r>
              <a:rPr lang="en-US" sz="2400" dirty="0">
                <a:solidFill>
                  <a:srgbClr val="222222"/>
                </a:solidFill>
                <a:latin typeface="Times New Roman" panose="02020603050405020304" pitchFamily="18" charset="0"/>
                <a:cs typeface="Times New Roman" panose="02020603050405020304" pitchFamily="18" charset="0"/>
              </a:rPr>
              <a:t>occurs when body tissue dies. It is caused by a </a:t>
            </a:r>
            <a:r>
              <a:rPr lang="en-US" sz="2800" b="1" dirty="0">
                <a:solidFill>
                  <a:srgbClr val="0070C0"/>
                </a:solidFill>
                <a:latin typeface="Times New Roman" panose="02020603050405020304" pitchFamily="18" charset="0"/>
                <a:cs typeface="Times New Roman" panose="02020603050405020304" pitchFamily="18" charset="0"/>
              </a:rPr>
              <a:t>loss of blood supply </a:t>
            </a:r>
            <a:r>
              <a:rPr lang="en-US" sz="2400" dirty="0">
                <a:solidFill>
                  <a:srgbClr val="222222"/>
                </a:solidFill>
                <a:latin typeface="Times New Roman" panose="02020603050405020304" pitchFamily="18" charset="0"/>
                <a:cs typeface="Times New Roman" panose="02020603050405020304" pitchFamily="18" charset="0"/>
              </a:rPr>
              <a:t>due to an underlying illness</a:t>
            </a:r>
            <a:r>
              <a:rPr lang="en-US" sz="2400" dirty="0" smtClean="0">
                <a:solidFill>
                  <a:prstClr val="black"/>
                </a:solidFill>
                <a:latin typeface="Times New Roman" panose="02020603050405020304" pitchFamily="18" charset="0"/>
                <a:ea typeface="Calibri"/>
                <a:cs typeface="Times New Roman" panose="02020603050405020304" pitchFamily="18" charset="0"/>
              </a:rPr>
              <a:t> ,</a:t>
            </a:r>
            <a:r>
              <a:rPr lang="en-US" sz="2400" dirty="0">
                <a:solidFill>
                  <a:srgbClr val="222222"/>
                </a:solidFill>
                <a:latin typeface="arial"/>
              </a:rPr>
              <a:t> </a:t>
            </a:r>
            <a:r>
              <a:rPr lang="en-US" sz="2400" dirty="0" err="1" smtClean="0">
                <a:solidFill>
                  <a:srgbClr val="222222"/>
                </a:solidFill>
                <a:latin typeface="Times New Roman" panose="02020603050405020304" pitchFamily="18" charset="0"/>
                <a:cs typeface="Times New Roman" panose="02020603050405020304" pitchFamily="18" charset="0"/>
              </a:rPr>
              <a:t>occure</a:t>
            </a:r>
            <a:r>
              <a:rPr lang="en-US" sz="2400" dirty="0" smtClean="0">
                <a:solidFill>
                  <a:srgbClr val="222222"/>
                </a:solidFill>
                <a:latin typeface="Times New Roman" panose="02020603050405020304" pitchFamily="18" charset="0"/>
                <a:cs typeface="Times New Roman" panose="02020603050405020304" pitchFamily="18" charset="0"/>
              </a:rPr>
              <a:t> in </a:t>
            </a:r>
            <a:r>
              <a:rPr lang="en-US" sz="2400" dirty="0" smtClean="0">
                <a:solidFill>
                  <a:srgbClr val="FF0000"/>
                </a:solidFill>
                <a:latin typeface="Times New Roman" panose="02020603050405020304" pitchFamily="18" charset="0"/>
                <a:cs typeface="Times New Roman" panose="02020603050405020304" pitchFamily="18" charset="0"/>
              </a:rPr>
              <a:t>Fingers</a:t>
            </a:r>
            <a:r>
              <a:rPr lang="en-US" sz="2400" dirty="0">
                <a:solidFill>
                  <a:srgbClr val="FF0000"/>
                </a:solidFill>
                <a:latin typeface="Times New Roman" panose="02020603050405020304" pitchFamily="18" charset="0"/>
                <a:cs typeface="Times New Roman" panose="02020603050405020304" pitchFamily="18" charset="0"/>
              </a:rPr>
              <a:t>, toes, and </a:t>
            </a:r>
            <a:r>
              <a:rPr lang="en-US" sz="2400" dirty="0" smtClean="0">
                <a:solidFill>
                  <a:srgbClr val="FF0000"/>
                </a:solidFill>
                <a:latin typeface="Times New Roman" panose="02020603050405020304" pitchFamily="18" charset="0"/>
                <a:cs typeface="Times New Roman" panose="02020603050405020304" pitchFamily="18" charset="0"/>
              </a:rPr>
              <a:t>limbs,</a:t>
            </a:r>
            <a:r>
              <a:rPr lang="en-US" sz="2400" dirty="0">
                <a:solidFill>
                  <a:srgbClr val="222222"/>
                </a:solidFill>
                <a:latin typeface="Times New Roman" panose="02020603050405020304" pitchFamily="18" charset="0"/>
                <a:cs typeface="Times New Roman" panose="02020603050405020304" pitchFamily="18" charset="0"/>
              </a:rPr>
              <a:t> also occur inside the body</a:t>
            </a:r>
            <a:endParaRPr lang="en-US" sz="2400" dirty="0">
              <a:solidFill>
                <a:srgbClr val="FF0000"/>
              </a:solidFill>
              <a:latin typeface="Times New Roman" panose="02020603050405020304" pitchFamily="18" charset="0"/>
              <a:ea typeface="Calibri"/>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عنوان 2"/>
          <p:cNvSpPr>
            <a:spLocks noGrp="1"/>
          </p:cNvSpPr>
          <p:nvPr>
            <p:ph type="title"/>
          </p:nvPr>
        </p:nvSpPr>
        <p:spPr>
          <a:xfrm>
            <a:off x="0" y="0"/>
            <a:ext cx="9144000" cy="1066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lvl="0" indent="-256032" algn="ctr">
              <a:lnSpc>
                <a:spcPct val="115000"/>
              </a:lnSpc>
              <a:spcBef>
                <a:spcPts val="0"/>
              </a:spcBef>
              <a:spcAft>
                <a:spcPts val="1000"/>
              </a:spcAft>
            </a:pPr>
            <a:r>
              <a:rPr lang="en-US" sz="3200" dirty="0" smtClean="0">
                <a:solidFill>
                  <a:prstClr val="black"/>
                </a:solidFill>
                <a:effectLst/>
                <a:latin typeface="Times New Roman"/>
                <a:ea typeface="Calibri"/>
                <a:cs typeface="Arial"/>
              </a:rPr>
              <a:t/>
            </a:r>
            <a:br>
              <a:rPr lang="en-US" sz="3200" dirty="0" smtClean="0">
                <a:solidFill>
                  <a:prstClr val="black"/>
                </a:solidFill>
                <a:effectLst/>
                <a:latin typeface="Times New Roman"/>
                <a:ea typeface="Calibri"/>
                <a:cs typeface="Arial"/>
              </a:rPr>
            </a:br>
            <a:r>
              <a:rPr lang="en-US" sz="5300" dirty="0" smtClean="0">
                <a:solidFill>
                  <a:prstClr val="black"/>
                </a:solidFill>
                <a:effectLst/>
                <a:latin typeface="Times New Roman"/>
                <a:ea typeface="Calibri"/>
                <a:cs typeface="Arial"/>
              </a:rPr>
              <a:t>Types </a:t>
            </a:r>
            <a:r>
              <a:rPr lang="en-US" sz="5300" dirty="0">
                <a:solidFill>
                  <a:prstClr val="black"/>
                </a:solidFill>
                <a:effectLst/>
                <a:latin typeface="Times New Roman"/>
                <a:ea typeface="Calibri"/>
                <a:cs typeface="Arial"/>
              </a:rPr>
              <a:t>of necrosis</a:t>
            </a:r>
            <a:r>
              <a:rPr lang="en-US" sz="5300" b="0" dirty="0">
                <a:solidFill>
                  <a:prstClr val="black"/>
                </a:solidFill>
                <a:effectLst/>
                <a:latin typeface="Calibri"/>
                <a:ea typeface="Calibri"/>
                <a:cs typeface="Arial"/>
              </a:rPr>
              <a:t/>
            </a:r>
            <a:br>
              <a:rPr lang="en-US" sz="5300" b="0" dirty="0">
                <a:solidFill>
                  <a:prstClr val="black"/>
                </a:solidFill>
                <a:effectLst/>
                <a:latin typeface="Calibri"/>
                <a:ea typeface="Calibri"/>
                <a:cs typeface="Arial"/>
              </a:rPr>
            </a:br>
            <a:endParaRPr lang="en-US" sz="5300" dirty="0"/>
          </a:p>
        </p:txBody>
      </p:sp>
    </p:spTree>
    <p:extLst>
      <p:ext uri="{BB962C8B-B14F-4D97-AF65-F5344CB8AC3E}">
        <p14:creationId xmlns:p14="http://schemas.microsoft.com/office/powerpoint/2010/main" val="8154253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193</TotalTime>
  <Words>498</Words>
  <Application>Microsoft Office PowerPoint</Application>
  <PresentationFormat>عرض على الشاشة (3:4)‏</PresentationFormat>
  <Paragraphs>52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ملتقى</vt:lpstr>
      <vt:lpstr>عرض تقديمي في PowerPoint</vt:lpstr>
      <vt:lpstr>عرض تقديمي في PowerPoint</vt:lpstr>
      <vt:lpstr>cell damage</vt:lpstr>
      <vt:lpstr>Reversible  and irreversible  cell injury</vt:lpstr>
      <vt:lpstr>The ultrastructural changes of reversible cell injury include</vt:lpstr>
      <vt:lpstr>عرض تقديمي في PowerPoint</vt:lpstr>
      <vt:lpstr>عرض تقديمي في PowerPoint</vt:lpstr>
      <vt:lpstr> Types of necrosis </vt:lpstr>
      <vt:lpstr> Types of necrosis </vt:lpstr>
      <vt:lpstr>   2-Apoptosis  </vt:lpstr>
      <vt:lpstr> Repair </vt:lpstr>
      <vt:lpstr> Regeneration  &amp;     Replacement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damage</dc:title>
  <dc:creator>Dr wasfi</dc:creator>
  <cp:lastModifiedBy>Dr wasfi</cp:lastModifiedBy>
  <cp:revision>20</cp:revision>
  <dcterms:created xsi:type="dcterms:W3CDTF">2018-02-10T16:42:51Z</dcterms:created>
  <dcterms:modified xsi:type="dcterms:W3CDTF">2018-02-15T07:10:50Z</dcterms:modified>
</cp:coreProperties>
</file>